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5.xml" ContentType="application/vnd.openxmlformats-officedocument.presentationml.notesSlide+xml"/>
  <Override PartName="/ppt/tags/tag33.xml" ContentType="application/vnd.openxmlformats-officedocument.presentationml.tags+xml"/>
  <Override PartName="/ppt/notesSlides/notesSlide1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1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8.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1.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2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3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bookmarkIdSeed="2">
  <p:sldMasterIdLst>
    <p:sldMasterId id="2147483712" r:id="rId1"/>
  </p:sldMasterIdLst>
  <p:notesMasterIdLst>
    <p:notesMasterId r:id="rId57"/>
  </p:notesMasterIdLst>
  <p:handoutMasterIdLst>
    <p:handoutMasterId r:id="rId58"/>
  </p:handoutMasterIdLst>
  <p:sldIdLst>
    <p:sldId id="326" r:id="rId2"/>
    <p:sldId id="488" r:id="rId3"/>
    <p:sldId id="257" r:id="rId4"/>
    <p:sldId id="493" r:id="rId5"/>
    <p:sldId id="494" r:id="rId6"/>
    <p:sldId id="411" r:id="rId7"/>
    <p:sldId id="413" r:id="rId8"/>
    <p:sldId id="378" r:id="rId9"/>
    <p:sldId id="304" r:id="rId10"/>
    <p:sldId id="396" r:id="rId11"/>
    <p:sldId id="272" r:id="rId12"/>
    <p:sldId id="454" r:id="rId13"/>
    <p:sldId id="492" r:id="rId14"/>
    <p:sldId id="475" r:id="rId15"/>
    <p:sldId id="480" r:id="rId16"/>
    <p:sldId id="495" r:id="rId17"/>
    <p:sldId id="271" r:id="rId18"/>
    <p:sldId id="463" r:id="rId19"/>
    <p:sldId id="296" r:id="rId20"/>
    <p:sldId id="496" r:id="rId21"/>
    <p:sldId id="498" r:id="rId22"/>
    <p:sldId id="497" r:id="rId23"/>
    <p:sldId id="499" r:id="rId24"/>
    <p:sldId id="489" r:id="rId25"/>
    <p:sldId id="455" r:id="rId26"/>
    <p:sldId id="484" r:id="rId27"/>
    <p:sldId id="478" r:id="rId28"/>
    <p:sldId id="471" r:id="rId29"/>
    <p:sldId id="481" r:id="rId30"/>
    <p:sldId id="491" r:id="rId31"/>
    <p:sldId id="460" r:id="rId32"/>
    <p:sldId id="464" r:id="rId33"/>
    <p:sldId id="456" r:id="rId34"/>
    <p:sldId id="466" r:id="rId35"/>
    <p:sldId id="504" r:id="rId36"/>
    <p:sldId id="461" r:id="rId37"/>
    <p:sldId id="459" r:id="rId38"/>
    <p:sldId id="300" r:id="rId39"/>
    <p:sldId id="501" r:id="rId40"/>
    <p:sldId id="503" r:id="rId41"/>
    <p:sldId id="338" r:id="rId42"/>
    <p:sldId id="432" r:id="rId43"/>
    <p:sldId id="483" r:id="rId44"/>
    <p:sldId id="428" r:id="rId45"/>
    <p:sldId id="369" r:id="rId46"/>
    <p:sldId id="500" r:id="rId47"/>
    <p:sldId id="429" r:id="rId48"/>
    <p:sldId id="305" r:id="rId49"/>
    <p:sldId id="379" r:id="rId50"/>
    <p:sldId id="453" r:id="rId51"/>
    <p:sldId id="265" r:id="rId52"/>
    <p:sldId id="474" r:id="rId53"/>
    <p:sldId id="485" r:id="rId54"/>
    <p:sldId id="486" r:id="rId55"/>
    <p:sldId id="487" r:id="rId56"/>
  </p:sldIdLst>
  <p:sldSz cx="9144000" cy="6858000" type="screen4x3"/>
  <p:notesSz cx="7315200" cy="9601200"/>
  <p:embeddedFontLst>
    <p:embeddedFont>
      <p:font typeface="Cambria Math" panose="02040503050406030204" pitchFamily="18" charset="0"/>
      <p:regular r:id="rId59"/>
    </p:embeddedFont>
    <p:embeddedFont>
      <p:font typeface="Candara" panose="020E0502030303020204" pitchFamily="34" charset="0"/>
      <p:regular r:id="rId60"/>
      <p:bold r:id="rId61"/>
      <p:italic r:id="rId62"/>
      <p:boldItalic r:id="rId63"/>
    </p:embeddedFont>
    <p:embeddedFont>
      <p:font typeface="Century Gothic" panose="020B0502020202020204" pitchFamily="34" charset="0"/>
      <p:regular r:id="rId64"/>
      <p:bold r:id="rId65"/>
      <p:italic r:id="rId66"/>
      <p:boldItalic r:id="rId6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5"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63C1"/>
    <a:srgbClr val="B9E8FF"/>
    <a:srgbClr val="F14343"/>
    <a:srgbClr val="6BFDD7"/>
    <a:srgbClr val="6AFE98"/>
    <a:srgbClr val="6AFE78"/>
    <a:srgbClr val="6AFE8D"/>
    <a:srgbClr val="72F6BA"/>
    <a:srgbClr val="71F781"/>
    <a:srgbClr val="69FF7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11" autoAdjust="0"/>
    <p:restoredTop sz="74378" autoAdjust="0"/>
  </p:normalViewPr>
  <p:slideViewPr>
    <p:cSldViewPr snapToGrid="0">
      <p:cViewPr varScale="1">
        <p:scale>
          <a:sx n="93" d="100"/>
          <a:sy n="93" d="100"/>
        </p:scale>
        <p:origin x="864" y="90"/>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1210"/>
    </p:cViewPr>
  </p:sorterViewPr>
  <p:notesViewPr>
    <p:cSldViewPr snapToGrid="0">
      <p:cViewPr varScale="1">
        <p:scale>
          <a:sx n="73" d="100"/>
          <a:sy n="73" d="100"/>
        </p:scale>
        <p:origin x="2890" y="86"/>
      </p:cViewPr>
      <p:guideLst>
        <p:guide orient="horz" pos="3025"/>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s-HN"/>
          </a:p>
        </p:txBody>
      </p:sp>
      <p:sp>
        <p:nvSpPr>
          <p:cNvPr id="31747"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fld id="{40487D26-2F69-4E7E-8B30-658E0D4AE69A}" type="datetime1">
              <a:rPr lang="es-HN" smtClean="0"/>
              <a:pPr/>
              <a:t>3/6/2020</a:t>
            </a:fld>
            <a:endParaRPr lang="es-HN" dirty="0"/>
          </a:p>
        </p:txBody>
      </p:sp>
      <p:sp>
        <p:nvSpPr>
          <p:cNvPr id="31748" name="Rectangle 4"/>
          <p:cNvSpPr>
            <a:spLocks noGrp="1" noChangeArrowheads="1"/>
          </p:cNvSpPr>
          <p:nvPr>
            <p:ph type="ftr" sz="quarter" idx="2"/>
          </p:nvPr>
        </p:nvSpPr>
        <p:spPr bwMode="auto">
          <a:xfrm>
            <a:off x="0" y="9119474"/>
            <a:ext cx="4803648"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eaLnBrk="1" hangingPunct="1">
              <a:defRPr sz="1300">
                <a:latin typeface="Arial" charset="0"/>
              </a:defRPr>
            </a:lvl1pPr>
          </a:lstStyle>
          <a:p>
            <a:endParaRPr lang="en-US"/>
          </a:p>
        </p:txBody>
      </p:sp>
      <p:sp>
        <p:nvSpPr>
          <p:cNvPr id="2457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lvl1pPr algn="r" eaLnBrk="1" hangingPunct="1">
              <a:defRPr sz="13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5646" tIns="47823" rIns="95646" bIns="4782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eaLnBrk="1" hangingPunct="1">
              <a:defRPr sz="1300">
                <a:latin typeface="Arial" charset="0"/>
              </a:defRPr>
            </a:lvl1pPr>
          </a:lstStyle>
          <a:p>
            <a:endParaRPr lang="en-US"/>
          </a:p>
        </p:txBody>
      </p:sp>
      <p:sp>
        <p:nvSpPr>
          <p:cNvPr id="2458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5646" tIns="47823" rIns="95646" bIns="47823" numCol="1" anchor="b" anchorCtr="0" compatLnSpc="1">
            <a:prstTxWarp prst="textNoShape">
              <a:avLst/>
            </a:prstTxWarp>
          </a:bodyPr>
          <a:lstStyle>
            <a:lvl1pPr algn="r" eaLnBrk="1" hangingPunct="1">
              <a:defRPr sz="13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13</a:t>
            </a:fld>
            <a:endParaRPr lang="en-US"/>
          </a:p>
        </p:txBody>
      </p:sp>
    </p:spTree>
    <p:extLst>
      <p:ext uri="{BB962C8B-B14F-4D97-AF65-F5344CB8AC3E}">
        <p14:creationId xmlns:p14="http://schemas.microsoft.com/office/powerpoint/2010/main" val="3191535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17</a:t>
            </a:fld>
            <a:endParaRPr 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19</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28</a:t>
            </a:fld>
            <a:endParaRPr lang="en-US"/>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29</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the operator control?</a:t>
            </a:r>
          </a:p>
          <a:p>
            <a:r>
              <a:rPr lang="en-US" dirty="0"/>
              <a:t>What changes in</a:t>
            </a:r>
            <a:r>
              <a:rPr lang="en-US" baseline="0" dirty="0"/>
              <a:t> a rain event?</a:t>
            </a:r>
          </a:p>
          <a:p>
            <a:r>
              <a:rPr lang="en-US" baseline="0" dirty="0"/>
              <a:t>What does the design engineer control?</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a:t>
            </a:fld>
            <a:endParaRPr lang="en-US"/>
          </a:p>
        </p:txBody>
      </p:sp>
    </p:spTree>
    <p:extLst>
      <p:ext uri="{BB962C8B-B14F-4D97-AF65-F5344CB8AC3E}">
        <p14:creationId xmlns:p14="http://schemas.microsoft.com/office/powerpoint/2010/main" val="1065959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r>
              <a:rPr lang="en-US"/>
              <a:t>[PLACEHOLDER TEXT]</a:t>
            </a:r>
          </a:p>
        </p:txBody>
      </p:sp>
    </p:spTree>
    <p:extLst>
      <p:ext uri="{BB962C8B-B14F-4D97-AF65-F5344CB8AC3E}">
        <p14:creationId xmlns:p14="http://schemas.microsoft.com/office/powerpoint/2010/main" val="21707397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34</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 is sheet width</a:t>
            </a:r>
          </a:p>
          <a:p>
            <a:r>
              <a:rPr lang="en-US" dirty="0"/>
              <a:t>Min is half sheet (hip</a:t>
            </a:r>
            <a:r>
              <a:rPr lang="en-US" baseline="0" dirty="0"/>
              <a:t> width) or the width required to not get an H/S less than 3.</a:t>
            </a:r>
          </a:p>
          <a:p>
            <a:r>
              <a:rPr lang="en-US" baseline="0" dirty="0"/>
              <a:t>Cycle is due to increasing number of channels (integers)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3108332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 obstacles for 10 and 20 L/s. </a:t>
            </a:r>
          </a:p>
          <a:p>
            <a:r>
              <a:rPr lang="en-US" dirty="0"/>
              <a:t>Channels get wider</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2818385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38</a:t>
            </a:fld>
            <a:endParaRPr lang="en-US"/>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42</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THE INFLUENCE OF VISCOSITY ON MIXING IN JET REACTORS</a:t>
            </a:r>
          </a:p>
          <a:p>
            <a:r>
              <a:rPr lang="en-US" sz="1300" dirty="0"/>
              <a:t>Jo BALDYGA, J. R. BOURNE* and R. V. GHOLAP</a:t>
            </a:r>
          </a:p>
          <a:p>
            <a:r>
              <a:rPr lang="en-US" sz="1300" i="1" dirty="0"/>
              <a:t>Chemical Engineering Science, Vol. 50, No. 12, pp. 1877-1880, 1995</a:t>
            </a:r>
            <a:endParaRPr lang="en-US" dirty="0"/>
          </a:p>
          <a:p>
            <a:r>
              <a:rPr lang="en-US" dirty="0"/>
              <a:t>It is expected that </a:t>
            </a:r>
            <a:r>
              <a:rPr lang="en-US" dirty="0" err="1"/>
              <a:t>P.Jet</a:t>
            </a:r>
            <a:r>
              <a:rPr lang="en-US" dirty="0"/>
              <a:t> is a function of</a:t>
            </a:r>
            <a:r>
              <a:rPr lang="en-US" baseline="0" dirty="0"/>
              <a:t> the jet geometry. </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“Overlap ratios of less than 5 result in normalized G-values</a:t>
            </a:r>
            <a:r>
              <a:rPr lang="en-US" baseline="0" dirty="0"/>
              <a:t> </a:t>
            </a:r>
            <a:r>
              <a:rPr lang="en-US" dirty="0"/>
              <a:t>of less than 1.5.” Towards optimal design parameters for around-the-end hydraulic flocculators, Johannes </a:t>
            </a:r>
            <a:r>
              <a:rPr lang="en-US" dirty="0" err="1"/>
              <a:t>Haarhoff</a:t>
            </a:r>
            <a:r>
              <a:rPr lang="en-US" dirty="0"/>
              <a:t> and </a:t>
            </a:r>
            <a:r>
              <a:rPr lang="en-US" dirty="0" err="1"/>
              <a:t>Jeremia</a:t>
            </a:r>
            <a:r>
              <a:rPr lang="en-US" dirty="0"/>
              <a:t> J. van der Walt.</a:t>
            </a:r>
          </a:p>
          <a:p>
            <a:r>
              <a:rPr lang="en-US" dirty="0"/>
              <a:t>Journal of Water Supply: Research and Technology—AQUA | 50.3 | 2001</a:t>
            </a:r>
          </a:p>
          <a:p>
            <a:endParaRPr lang="en-US" dirty="0"/>
          </a:p>
          <a:p>
            <a:r>
              <a:rPr lang="en-US" dirty="0"/>
              <a:t>We</a:t>
            </a:r>
            <a:r>
              <a:rPr lang="en-US" baseline="0" dirty="0"/>
              <a:t> can move from a G ratio to a EDR ratio by squaring the G ratio.</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50</a:t>
            </a:fld>
            <a:endParaRPr lang="en-US"/>
          </a:p>
        </p:txBody>
      </p:sp>
    </p:spTree>
    <p:extLst>
      <p:ext uri="{BB962C8B-B14F-4D97-AF65-F5344CB8AC3E}">
        <p14:creationId xmlns:p14="http://schemas.microsoft.com/office/powerpoint/2010/main" val="3119331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155175-C855-434A-A43E-8B3774316993}" type="slidenum">
              <a:rPr lang="en-US"/>
              <a:pPr/>
              <a:t>51</a:t>
            </a:fld>
            <a:endParaRPr 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r>
              <a:rPr lang="es-HN" dirty="0" err="1"/>
              <a:t>These</a:t>
            </a:r>
            <a:r>
              <a:rPr lang="es-HN" dirty="0"/>
              <a:t> </a:t>
            </a:r>
            <a:r>
              <a:rPr lang="es-HN" dirty="0" err="1"/>
              <a:t>results</a:t>
            </a:r>
            <a:r>
              <a:rPr lang="es-HN" dirty="0"/>
              <a:t> </a:t>
            </a:r>
            <a:r>
              <a:rPr lang="es-HN" dirty="0" err="1"/>
              <a:t>require</a:t>
            </a:r>
            <a:r>
              <a:rPr lang="es-HN" dirty="0"/>
              <a:t> a </a:t>
            </a:r>
            <a:r>
              <a:rPr lang="es-HN" dirty="0" err="1"/>
              <a:t>Pi.PlaneJet</a:t>
            </a:r>
            <a:r>
              <a:rPr lang="es-HN" baseline="0" dirty="0"/>
              <a:t> </a:t>
            </a:r>
            <a:r>
              <a:rPr lang="es-HN" baseline="0" dirty="0" err="1"/>
              <a:t>value</a:t>
            </a:r>
            <a:r>
              <a:rPr lang="es-HN" baseline="0" dirty="0"/>
              <a:t> of 0.0124 </a:t>
            </a:r>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52</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solidFill>
                  <a:prstClr val="black"/>
                </a:solidFill>
              </a:rPr>
              <a:pPr/>
              <a:t>55</a:t>
            </a:fld>
            <a:endParaRPr lang="en-US">
              <a:solidFill>
                <a:prstClr val="black"/>
              </a:solidFill>
            </a:endParaRPr>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11</a:t>
            </a:fld>
            <a:endParaRPr lang="en-US"/>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extLst>
      <p:ext uri="{BB962C8B-B14F-4D97-AF65-F5344CB8AC3E}">
        <p14:creationId xmlns:p14="http://schemas.microsoft.com/office/powerpoint/2010/main" val="1150618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2.xml"/><Relationship Id="rId7" Type="http://schemas.openxmlformats.org/officeDocument/2006/relationships/image" Target="../media/image21.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notesSlide" Target="../notesSlides/notesSlide7.xml"/><Relationship Id="rId10" Type="http://schemas.openxmlformats.org/officeDocument/2006/relationships/image" Target="../media/image23.png"/><Relationship Id="rId4" Type="http://schemas.openxmlformats.org/officeDocument/2006/relationships/slideLayout" Target="../slideLayouts/slideLayout2.xml"/><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5.xml"/><Relationship Id="rId7" Type="http://schemas.openxmlformats.org/officeDocument/2006/relationships/image" Target="../media/image26.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5.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tags" Target="../tags/tag18.xml"/><Relationship Id="rId7" Type="http://schemas.openxmlformats.org/officeDocument/2006/relationships/image" Target="../media/image2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xml"/><Relationship Id="rId7"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tags" Target="../tags/tag4.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24.xml"/><Relationship Id="rId7" Type="http://schemas.openxmlformats.org/officeDocument/2006/relationships/image" Target="../media/image3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43.png"/><Relationship Id="rId5" Type="http://schemas.openxmlformats.org/officeDocument/2006/relationships/tags" Target="../tags/tag26.xml"/><Relationship Id="rId10" Type="http://schemas.openxmlformats.org/officeDocument/2006/relationships/image" Target="../media/image42.png"/><Relationship Id="rId4" Type="http://schemas.openxmlformats.org/officeDocument/2006/relationships/tags" Target="../tags/tag25.xml"/><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47.png"/><Relationship Id="rId3" Type="http://schemas.openxmlformats.org/officeDocument/2006/relationships/tags" Target="../tags/tag29.xml"/><Relationship Id="rId7" Type="http://schemas.openxmlformats.org/officeDocument/2006/relationships/slideLayout" Target="../slideLayouts/slideLayout2.xml"/><Relationship Id="rId12" Type="http://schemas.openxmlformats.org/officeDocument/2006/relationships/image" Target="../media/image46.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11" Type="http://schemas.openxmlformats.org/officeDocument/2006/relationships/image" Target="../media/image40.png"/><Relationship Id="rId5" Type="http://schemas.openxmlformats.org/officeDocument/2006/relationships/tags" Target="../tags/tag31.xml"/><Relationship Id="rId10" Type="http://schemas.openxmlformats.org/officeDocument/2006/relationships/image" Target="../media/image45.png"/><Relationship Id="rId4" Type="http://schemas.openxmlformats.org/officeDocument/2006/relationships/tags" Target="../tags/tag30.xml"/><Relationship Id="rId9" Type="http://schemas.openxmlformats.org/officeDocument/2006/relationships/image" Target="../media/image44.png"/><Relationship Id="rId1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49.png"/><Relationship Id="rId4" Type="http://schemas.openxmlformats.org/officeDocument/2006/relationships/image" Target="../media/image450.pn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52.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5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0.png"/><Relationship Id="rId5" Type="http://schemas.openxmlformats.org/officeDocument/2006/relationships/tags" Target="../tags/tag38.xml"/><Relationship Id="rId15" Type="http://schemas.openxmlformats.org/officeDocument/2006/relationships/image" Target="../media/image54.png"/><Relationship Id="rId10" Type="http://schemas.openxmlformats.org/officeDocument/2006/relationships/image" Target="../media/image47.png"/><Relationship Id="rId4" Type="http://schemas.openxmlformats.org/officeDocument/2006/relationships/tags" Target="../tags/tag37.xml"/><Relationship Id="rId9" Type="http://schemas.openxmlformats.org/officeDocument/2006/relationships/notesSlide" Target="../notesSlides/notesSlide17.xml"/><Relationship Id="rId1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46.png"/><Relationship Id="rId18" Type="http://schemas.openxmlformats.org/officeDocument/2006/relationships/image" Target="../media/image59.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560.png"/><Relationship Id="rId17" Type="http://schemas.openxmlformats.org/officeDocument/2006/relationships/image" Target="../media/image43.png"/><Relationship Id="rId2" Type="http://schemas.openxmlformats.org/officeDocument/2006/relationships/tags" Target="../tags/tag42.xml"/><Relationship Id="rId16" Type="http://schemas.openxmlformats.org/officeDocument/2006/relationships/image" Target="../media/image58.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9.png"/><Relationship Id="rId5" Type="http://schemas.openxmlformats.org/officeDocument/2006/relationships/tags" Target="../tags/tag45.xml"/><Relationship Id="rId15" Type="http://schemas.openxmlformats.org/officeDocument/2006/relationships/image" Target="../media/image57.png"/><Relationship Id="rId10" Type="http://schemas.openxmlformats.org/officeDocument/2006/relationships/image" Target="../media/image55.png"/><Relationship Id="rId19" Type="http://schemas.openxmlformats.org/officeDocument/2006/relationships/image" Target="../media/image60.png"/><Relationship Id="rId4" Type="http://schemas.openxmlformats.org/officeDocument/2006/relationships/tags" Target="../tags/tag44.xml"/><Relationship Id="rId9" Type="http://schemas.openxmlformats.org/officeDocument/2006/relationships/notesSlide" Target="../notesSlides/notesSlide18.xml"/><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5.png"/><Relationship Id="rId3" Type="http://schemas.openxmlformats.org/officeDocument/2006/relationships/tags" Target="../tags/tag50.xml"/><Relationship Id="rId7" Type="http://schemas.openxmlformats.org/officeDocument/2006/relationships/notesSlide" Target="../notesSlides/notesSlide19.xml"/><Relationship Id="rId12" Type="http://schemas.openxmlformats.org/officeDocument/2006/relationships/image" Target="../media/image64.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5.xml"/><Relationship Id="rId11" Type="http://schemas.openxmlformats.org/officeDocument/2006/relationships/image" Target="../media/image63.png"/><Relationship Id="rId5" Type="http://schemas.openxmlformats.org/officeDocument/2006/relationships/tags" Target="../tags/tag52.xml"/><Relationship Id="rId10" Type="http://schemas.openxmlformats.org/officeDocument/2006/relationships/image" Target="../media/image61.png"/><Relationship Id="rId4" Type="http://schemas.openxmlformats.org/officeDocument/2006/relationships/tags" Target="../tags/tag51.xml"/><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9.png"/><Relationship Id="rId3" Type="http://schemas.openxmlformats.org/officeDocument/2006/relationships/tags" Target="../tags/tag55.xml"/><Relationship Id="rId7" Type="http://schemas.openxmlformats.org/officeDocument/2006/relationships/image" Target="../media/image110.png"/><Relationship Id="rId12" Type="http://schemas.openxmlformats.org/officeDocument/2006/relationships/image" Target="../media/image7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5.xml"/><Relationship Id="rId11" Type="http://schemas.openxmlformats.org/officeDocument/2006/relationships/image" Target="../media/image70.png"/><Relationship Id="rId5" Type="http://schemas.openxmlformats.org/officeDocument/2006/relationships/tags" Target="../tags/tag57.xml"/><Relationship Id="rId10" Type="http://schemas.openxmlformats.org/officeDocument/2006/relationships/image" Target="../media/image69.png"/><Relationship Id="rId4" Type="http://schemas.openxmlformats.org/officeDocument/2006/relationships/tags" Target="../tags/tag56.xml"/><Relationship Id="rId9"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0.png"/><Relationship Id="rId3" Type="http://schemas.openxmlformats.org/officeDocument/2006/relationships/tags" Target="../tags/tag60.xml"/><Relationship Id="rId7" Type="http://schemas.openxmlformats.org/officeDocument/2006/relationships/slideLayout" Target="../slideLayouts/slideLayout2.xml"/><Relationship Id="rId12" Type="http://schemas.openxmlformats.org/officeDocument/2006/relationships/image" Target="../media/image6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53.png"/><Relationship Id="rId5" Type="http://schemas.openxmlformats.org/officeDocument/2006/relationships/tags" Target="../tags/tag62.xml"/><Relationship Id="rId15" Type="http://schemas.openxmlformats.org/officeDocument/2006/relationships/image" Target="../media/image71.png"/><Relationship Id="rId10" Type="http://schemas.openxmlformats.org/officeDocument/2006/relationships/image" Target="../media/image72.png"/><Relationship Id="rId4" Type="http://schemas.openxmlformats.org/officeDocument/2006/relationships/tags" Target="../tags/tag61.xml"/><Relationship Id="rId9" Type="http://schemas.openxmlformats.org/officeDocument/2006/relationships/image" Target="../media/image660.png"/><Relationship Id="rId14" Type="http://schemas.openxmlformats.org/officeDocument/2006/relationships/image" Target="../media/image76.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80.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79.png"/><Relationship Id="rId5" Type="http://schemas.openxmlformats.org/officeDocument/2006/relationships/tags" Target="../tags/tag68.xml"/><Relationship Id="rId10" Type="http://schemas.openxmlformats.org/officeDocument/2006/relationships/image" Target="../media/image78.png"/><Relationship Id="rId4" Type="http://schemas.openxmlformats.org/officeDocument/2006/relationships/tags" Target="../tags/tag67.xml"/><Relationship Id="rId9" Type="http://schemas.openxmlformats.org/officeDocument/2006/relationships/image" Target="../media/image77.png"/><Relationship Id="rId1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7.png"/><Relationship Id="rId3" Type="http://schemas.openxmlformats.org/officeDocument/2006/relationships/tags" Target="../tags/tag72.xml"/><Relationship Id="rId7" Type="http://schemas.openxmlformats.org/officeDocument/2006/relationships/slideLayout" Target="../slideLayouts/slideLayout5.xml"/><Relationship Id="rId12" Type="http://schemas.openxmlformats.org/officeDocument/2006/relationships/image" Target="../media/image8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image" Target="../media/image85.png"/><Relationship Id="rId5" Type="http://schemas.openxmlformats.org/officeDocument/2006/relationships/tags" Target="../tags/tag74.xml"/><Relationship Id="rId10" Type="http://schemas.openxmlformats.org/officeDocument/2006/relationships/image" Target="../media/image50.png"/><Relationship Id="rId4" Type="http://schemas.openxmlformats.org/officeDocument/2006/relationships/tags" Target="../tags/tag73.xml"/><Relationship Id="rId9" Type="http://schemas.openxmlformats.org/officeDocument/2006/relationships/image" Target="../media/image84.png"/></Relationships>
</file>

<file path=ppt/slides/_rels/slide3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5.xml"/><Relationship Id="rId1" Type="http://schemas.openxmlformats.org/officeDocument/2006/relationships/tags" Target="../tags/tag76.xml"/></Relationships>
</file>

<file path=ppt/slides/_rels/slide41.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99.png"/><Relationship Id="rId5" Type="http://schemas.openxmlformats.org/officeDocument/2006/relationships/image" Target="../media/image117.png"/><Relationship Id="rId4"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slide" Target="slide38.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8" Type="http://schemas.openxmlformats.org/officeDocument/2006/relationships/tags" Target="../tags/tag88.xml"/><Relationship Id="rId13" Type="http://schemas.openxmlformats.org/officeDocument/2006/relationships/slideLayout" Target="../slideLayouts/slideLayout5.xml"/><Relationship Id="rId26" Type="http://schemas.openxmlformats.org/officeDocument/2006/relationships/image" Target="../media/image109.png"/><Relationship Id="rId3" Type="http://schemas.openxmlformats.org/officeDocument/2006/relationships/tags" Target="../tags/tag83.xml"/><Relationship Id="rId34" Type="http://schemas.openxmlformats.org/officeDocument/2006/relationships/image" Target="../media/image118.png"/><Relationship Id="rId7" Type="http://schemas.openxmlformats.org/officeDocument/2006/relationships/tags" Target="../tags/tag87.xml"/><Relationship Id="rId12" Type="http://schemas.openxmlformats.org/officeDocument/2006/relationships/tags" Target="../tags/tag92.xml"/><Relationship Id="rId25" Type="http://schemas.openxmlformats.org/officeDocument/2006/relationships/image" Target="../media/image108.png"/><Relationship Id="rId33" Type="http://schemas.openxmlformats.org/officeDocument/2006/relationships/image" Target="../media/image27.png"/><Relationship Id="rId2" Type="http://schemas.openxmlformats.org/officeDocument/2006/relationships/tags" Target="../tags/tag82.xml"/><Relationship Id="rId29" Type="http://schemas.openxmlformats.org/officeDocument/2006/relationships/image" Target="../media/image113.png"/><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tags" Target="../tags/tag91.xml"/><Relationship Id="rId24" Type="http://schemas.openxmlformats.org/officeDocument/2006/relationships/image" Target="../media/image107.png"/><Relationship Id="rId32" Type="http://schemas.openxmlformats.org/officeDocument/2006/relationships/image" Target="../media/image116.png"/><Relationship Id="rId5" Type="http://schemas.openxmlformats.org/officeDocument/2006/relationships/tags" Target="../tags/tag85.xml"/><Relationship Id="rId15" Type="http://schemas.openxmlformats.org/officeDocument/2006/relationships/image" Target="../media/image17.png"/><Relationship Id="rId23" Type="http://schemas.openxmlformats.org/officeDocument/2006/relationships/image" Target="../media/image320.png"/><Relationship Id="rId28" Type="http://schemas.openxmlformats.org/officeDocument/2006/relationships/image" Target="../media/image112.png"/><Relationship Id="rId10" Type="http://schemas.openxmlformats.org/officeDocument/2006/relationships/tags" Target="../tags/tag90.xml"/><Relationship Id="rId31" Type="http://schemas.openxmlformats.org/officeDocument/2006/relationships/image" Target="../media/image115.png"/><Relationship Id="rId4" Type="http://schemas.openxmlformats.org/officeDocument/2006/relationships/tags" Target="../tags/tag84.xml"/><Relationship Id="rId9" Type="http://schemas.openxmlformats.org/officeDocument/2006/relationships/tags" Target="../tags/tag89.xml"/><Relationship Id="rId14" Type="http://schemas.openxmlformats.org/officeDocument/2006/relationships/notesSlide" Target="../notesSlides/notesSlide30.xml"/><Relationship Id="rId27" Type="http://schemas.openxmlformats.org/officeDocument/2006/relationships/image" Target="../media/image111.png"/><Relationship Id="rId30"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21.png"/><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image" Target="../media/image120.png"/><Relationship Id="rId2" Type="http://schemas.openxmlformats.org/officeDocument/2006/relationships/tags" Target="../tags/tag94.xml"/><Relationship Id="rId16" Type="http://schemas.openxmlformats.org/officeDocument/2006/relationships/image" Target="../media/image26.png"/><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image" Target="../media/image119.png"/><Relationship Id="rId5" Type="http://schemas.openxmlformats.org/officeDocument/2006/relationships/tags" Target="../tags/tag97.xml"/><Relationship Id="rId15" Type="http://schemas.openxmlformats.org/officeDocument/2006/relationships/image" Target="../media/image123.png"/><Relationship Id="rId10" Type="http://schemas.openxmlformats.org/officeDocument/2006/relationships/image" Target="../media/image139.png"/><Relationship Id="rId4" Type="http://schemas.openxmlformats.org/officeDocument/2006/relationships/tags" Target="../tags/tag96.xml"/><Relationship Id="rId9" Type="http://schemas.openxmlformats.org/officeDocument/2006/relationships/notesSlide" Target="../notesSlides/notesSlide31.xml"/><Relationship Id="rId14" Type="http://schemas.openxmlformats.org/officeDocument/2006/relationships/image" Target="../media/image122.png"/></Relationships>
</file>

<file path=ppt/slides/_rels/slide51.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image" Target="../media/image126.png"/><Relationship Id="rId3" Type="http://schemas.openxmlformats.org/officeDocument/2006/relationships/tags" Target="../tags/tag102.xml"/><Relationship Id="rId7" Type="http://schemas.openxmlformats.org/officeDocument/2006/relationships/notesSlide" Target="../notesSlides/notesSlide32.xml"/><Relationship Id="rId12" Type="http://schemas.openxmlformats.org/officeDocument/2006/relationships/image" Target="../media/image125.png"/><Relationship Id="rId2" Type="http://schemas.openxmlformats.org/officeDocument/2006/relationships/tags" Target="../tags/tag101.xml"/><Relationship Id="rId16" Type="http://schemas.openxmlformats.org/officeDocument/2006/relationships/image" Target="../media/image26.png"/><Relationship Id="rId1" Type="http://schemas.openxmlformats.org/officeDocument/2006/relationships/tags" Target="../tags/tag100.xml"/><Relationship Id="rId6" Type="http://schemas.openxmlformats.org/officeDocument/2006/relationships/slideLayout" Target="../slideLayouts/slideLayout5.xml"/><Relationship Id="rId11" Type="http://schemas.openxmlformats.org/officeDocument/2006/relationships/image" Target="../media/image1411.png"/><Relationship Id="rId5" Type="http://schemas.openxmlformats.org/officeDocument/2006/relationships/tags" Target="../tags/tag104.xml"/><Relationship Id="rId15" Type="http://schemas.openxmlformats.org/officeDocument/2006/relationships/image" Target="../media/image99.png"/><Relationship Id="rId10" Type="http://schemas.openxmlformats.org/officeDocument/2006/relationships/image" Target="../media/image1480.png"/><Relationship Id="rId4" Type="http://schemas.openxmlformats.org/officeDocument/2006/relationships/tags" Target="../tags/tag103.xml"/><Relationship Id="rId9" Type="http://schemas.openxmlformats.org/officeDocument/2006/relationships/image" Target="../media/image17.png"/><Relationship Id="rId14" Type="http://schemas.openxmlformats.org/officeDocument/2006/relationships/image" Target="../media/image127.png"/></Relationships>
</file>

<file path=ppt/slides/_rels/slide52.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129.png"/><Relationship Id="rId18" Type="http://schemas.openxmlformats.org/officeDocument/2006/relationships/image" Target="../media/image13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128.emf"/><Relationship Id="rId17" Type="http://schemas.openxmlformats.org/officeDocument/2006/relationships/image" Target="../media/image133.png"/><Relationship Id="rId2" Type="http://schemas.openxmlformats.org/officeDocument/2006/relationships/tags" Target="../tags/tag105.xml"/><Relationship Id="rId16" Type="http://schemas.openxmlformats.org/officeDocument/2006/relationships/image" Target="../media/image132.png"/><Relationship Id="rId20" Type="http://schemas.openxmlformats.org/officeDocument/2006/relationships/image" Target="../media/image136.png"/><Relationship Id="rId1" Type="http://schemas.openxmlformats.org/officeDocument/2006/relationships/vmlDrawing" Target="../drawings/vmlDrawing1.vml"/><Relationship Id="rId6" Type="http://schemas.openxmlformats.org/officeDocument/2006/relationships/tags" Target="../tags/tag109.xml"/><Relationship Id="rId11" Type="http://schemas.openxmlformats.org/officeDocument/2006/relationships/oleObject" Target="../embeddings/oleObject1.bin"/><Relationship Id="rId5" Type="http://schemas.openxmlformats.org/officeDocument/2006/relationships/tags" Target="../tags/tag108.xml"/><Relationship Id="rId15" Type="http://schemas.openxmlformats.org/officeDocument/2006/relationships/image" Target="../media/image131.png"/><Relationship Id="rId10" Type="http://schemas.openxmlformats.org/officeDocument/2006/relationships/notesSlide" Target="../notesSlides/notesSlide33.xml"/><Relationship Id="rId19" Type="http://schemas.openxmlformats.org/officeDocument/2006/relationships/image" Target="../media/image135.png"/><Relationship Id="rId4" Type="http://schemas.openxmlformats.org/officeDocument/2006/relationships/tags" Target="../tags/tag107.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40.png"/><Relationship Id="rId5" Type="http://schemas.openxmlformats.org/officeDocument/2006/relationships/image" Target="../media/image138.png"/><Relationship Id="rId4" Type="http://schemas.openxmlformats.org/officeDocument/2006/relationships/image" Target="../media/image137.png"/></Relationships>
</file>

<file path=ppt/slides/_rels/slide54.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43.png"/><Relationship Id="rId18" Type="http://schemas.openxmlformats.org/officeDocument/2006/relationships/image" Target="../media/image140.png"/><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tags" Target="../tags/tag115.xml"/><Relationship Id="rId16" Type="http://schemas.openxmlformats.org/officeDocument/2006/relationships/image" Target="../media/image146.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32.png"/><Relationship Id="rId5" Type="http://schemas.openxmlformats.org/officeDocument/2006/relationships/tags" Target="../tags/tag118.xml"/><Relationship Id="rId15" Type="http://schemas.openxmlformats.org/officeDocument/2006/relationships/image" Target="../media/image145.png"/><Relationship Id="rId10" Type="http://schemas.openxmlformats.org/officeDocument/2006/relationships/image" Target="../media/image141.png"/><Relationship Id="rId4" Type="http://schemas.openxmlformats.org/officeDocument/2006/relationships/tags" Target="../tags/tag117.xml"/><Relationship Id="rId9" Type="http://schemas.openxmlformats.org/officeDocument/2006/relationships/slideLayout" Target="../slideLayouts/slideLayout5.xml"/><Relationship Id="rId14" Type="http://schemas.openxmlformats.org/officeDocument/2006/relationships/image" Target="../media/image144.png"/></Relationships>
</file>

<file path=ppt/slides/_rels/slide55.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image" Target="../media/image129.png"/><Relationship Id="rId18" Type="http://schemas.openxmlformats.org/officeDocument/2006/relationships/image" Target="../media/image150.png"/><Relationship Id="rId3" Type="http://schemas.openxmlformats.org/officeDocument/2006/relationships/tags" Target="../tags/tag123.xml"/><Relationship Id="rId7" Type="http://schemas.openxmlformats.org/officeDocument/2006/relationships/tags" Target="../tags/tag127.xml"/><Relationship Id="rId12" Type="http://schemas.openxmlformats.org/officeDocument/2006/relationships/image" Target="../media/image128.emf"/><Relationship Id="rId17" Type="http://schemas.openxmlformats.org/officeDocument/2006/relationships/image" Target="../media/image149.png"/><Relationship Id="rId2" Type="http://schemas.openxmlformats.org/officeDocument/2006/relationships/tags" Target="../tags/tag122.xml"/><Relationship Id="rId16" Type="http://schemas.openxmlformats.org/officeDocument/2006/relationships/image" Target="../media/image148.png"/><Relationship Id="rId20" Type="http://schemas.openxmlformats.org/officeDocument/2006/relationships/image" Target="../media/image136.png"/><Relationship Id="rId1" Type="http://schemas.openxmlformats.org/officeDocument/2006/relationships/vmlDrawing" Target="../drawings/vmlDrawing2.vml"/><Relationship Id="rId6" Type="http://schemas.openxmlformats.org/officeDocument/2006/relationships/tags" Target="../tags/tag126.xml"/><Relationship Id="rId11" Type="http://schemas.openxmlformats.org/officeDocument/2006/relationships/oleObject" Target="../embeddings/oleObject2.bin"/><Relationship Id="rId5" Type="http://schemas.openxmlformats.org/officeDocument/2006/relationships/tags" Target="../tags/tag125.xml"/><Relationship Id="rId15" Type="http://schemas.openxmlformats.org/officeDocument/2006/relationships/image" Target="../media/image131.png"/><Relationship Id="rId10" Type="http://schemas.openxmlformats.org/officeDocument/2006/relationships/notesSlide" Target="../notesSlides/notesSlide34.xml"/><Relationship Id="rId19" Type="http://schemas.openxmlformats.org/officeDocument/2006/relationships/image" Target="../media/image135.png"/><Relationship Id="rId4" Type="http://schemas.openxmlformats.org/officeDocument/2006/relationships/tags" Target="../tags/tag124.xml"/><Relationship Id="rId9" Type="http://schemas.openxmlformats.org/officeDocument/2006/relationships/slideLayout" Target="../slideLayouts/slideLayout5.xml"/><Relationship Id="rId14" Type="http://schemas.openxmlformats.org/officeDocument/2006/relationships/image" Target="../media/image13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7.xml"/><Relationship Id="rId7" Type="http://schemas.openxmlformats.org/officeDocument/2006/relationships/image" Target="../media/image1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5.xml"/><Relationship Id="rId10" Type="http://schemas.openxmlformats.org/officeDocument/2006/relationships/image" Target="../media/image16.png"/><Relationship Id="rId4" Type="http://schemas.openxmlformats.org/officeDocument/2006/relationships/slideLayout" Target="../slideLayouts/slideLayout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5.xml"/><Relationship Id="rId7" Type="http://schemas.openxmlformats.org/officeDocument/2006/relationships/image" Target="../media/image18.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&gt;5</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6"/>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7629093"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7629093" cy="4525963"/>
              </a:xfrm>
              <a:blipFill>
                <a:blip r:embed="rId7"/>
                <a:stretch>
                  <a:fillRect l="-3677" t="-7682" r="-1998"/>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8350923" y="1600200"/>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6008336" cy="4525963"/>
          </a:xfrm>
        </p:spPr>
        <p:txBody>
          <a:bodyPr/>
          <a:lstStyle/>
          <a:p>
            <a:r>
              <a:rPr lang="en-US" sz="2800" dirty="0"/>
              <a:t>Efficiency will be a function of the variability of the energy dissipation rate </a:t>
            </a:r>
          </a:p>
          <a:p>
            <a:r>
              <a:rPr lang="en-US" sz="2800" dirty="0"/>
              <a:t>We expect a relation of the form such that efficiency is 1 when</a:t>
            </a:r>
            <a:br>
              <a:rPr lang="en-US" sz="2800" dirty="0"/>
            </a:br>
            <a:r>
              <a:rPr lang="en-US" sz="2800" dirty="0"/>
              <a:t>          =1 and efficiency is less than 1 for higher values of</a:t>
            </a:r>
          </a:p>
          <a:p>
            <a:r>
              <a:rPr lang="en-US" sz="2800" dirty="0"/>
              <a:t>We “solve” this unknown by </a:t>
            </a:r>
            <a:r>
              <a:rPr lang="en-US" sz="2800" b="1" dirty="0"/>
              <a:t>always designing efficient flocculators with 3&lt;H</a:t>
            </a:r>
            <a:r>
              <a:rPr lang="en-US" sz="2800" b="1" baseline="-25000" dirty="0"/>
              <a:t>e</a:t>
            </a:r>
            <a:r>
              <a:rPr lang="en-US" sz="2800" b="1" dirty="0"/>
              <a:t>/S&lt;6</a:t>
            </a:r>
          </a:p>
        </p:txBody>
      </p:sp>
      <p:sp>
        <p:nvSpPr>
          <p:cNvPr id="11" name="Line 12 1"/>
          <p:cNvSpPr>
            <a:spLocks noChangeShapeType="1"/>
          </p:cNvSpPr>
          <p:nvPr/>
        </p:nvSpPr>
        <p:spPr bwMode="auto">
          <a:xfrm>
            <a:off x="7237974" y="232223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6647162" y="204938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8116436" y="118957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7381864" y="315485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7002003" y="361887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8505531" y="370303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6646461" y="117592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7700314" y="379857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8363651" y="239103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8162061" y="295962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8162061" y="295962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7751490" y="299904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7564222" y="313437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1731922" y="2527901"/>
            <a:ext cx="1604131" cy="465518"/>
          </a:xfrm>
          <a:prstGeom prst="rect">
            <a:avLst/>
          </a:prstGeom>
        </p:spPr>
      </p:pic>
      <p:grpSp>
        <p:nvGrpSpPr>
          <p:cNvPr id="8" name="Group 7"/>
          <p:cNvGrpSpPr/>
          <p:nvPr/>
        </p:nvGrpSpPr>
        <p:grpSpPr>
          <a:xfrm>
            <a:off x="7929168" y="539530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7186595" y="239103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6465536" y="239103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6396526" y="3799194"/>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5948783"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5517698"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7645773"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7660587"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5968506" y="3958859"/>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5948783"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6482121"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7053160"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5760355"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6147243" y="4723146"/>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6723853" y="4723146"/>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7311649" y="4723973"/>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6091276"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650156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7065279" y="4430188"/>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5517698"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7257043" y="4351346"/>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6664150" y="4389550"/>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7829579" y="4073807"/>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7788562" y="3602377"/>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6460160" y="2754046"/>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7881526" y="5234445"/>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7675400" y="5391811"/>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5138319"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Approach: Always efficient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1" y="1600200"/>
                <a:ext cx="4537880" cy="4525963"/>
              </a:xfrm>
            </p:spPr>
            <p:txBody>
              <a:bodyPr/>
              <a:lstStyle/>
              <a:p>
                <a:r>
                  <a:rPr lang="en-US" b="1" dirty="0"/>
                  <a:t>Add obstacles</a:t>
                </a:r>
                <a:r>
                  <a:rPr lang="en-US" dirty="0"/>
                  <a:t> to have a maximum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ratio of between 3 and 6.</a:t>
                </a:r>
              </a:p>
              <a:p>
                <a:r>
                  <a:rPr lang="en-US" dirty="0"/>
                  <a:t>Our flocculator energy efficiency is ≈ 100%</a:t>
                </a:r>
              </a:p>
              <a:p>
                <a:r>
                  <a:rPr lang="en-US" dirty="0"/>
                  <a:t>6 = 2*3! Guarantees a solution as we switch from 2 expansions to 1 expansion per baffle</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1" y="1600200"/>
                <a:ext cx="4537880" cy="4525963"/>
              </a:xfrm>
              <a:blipFill>
                <a:blip r:embed="rId3"/>
                <a:stretch>
                  <a:fillRect l="-6183" t="-7682" r="-3495" b="-7682"/>
                </a:stretch>
              </a:blipFill>
            </p:spPr>
            <p:txBody>
              <a:bodyPr/>
              <a:lstStyle/>
              <a:p>
                <a:r>
                  <a:rPr lang="en-US">
                    <a:noFill/>
                  </a:rPr>
                  <a:t> </a:t>
                </a:r>
              </a:p>
            </p:txBody>
          </p:sp>
        </mc:Fallback>
      </mc:AlternateContent>
      <p:pic>
        <p:nvPicPr>
          <p:cNvPr id="2221062" name="Picture 6" descr="http://designbeta.cee.cornell.edu/Designs/EtFlocSedFi/7097/10Lps/EtFlocSedFiFloc_f.png"/>
          <p:cNvPicPr>
            <a:picLocks noChangeAspect="1" noChangeArrowheads="1"/>
          </p:cNvPicPr>
          <p:nvPr/>
        </p:nvPicPr>
        <p:blipFill rotWithShape="1">
          <a:blip r:embed="rId4">
            <a:extLst>
              <a:ext uri="{28A0092B-C50C-407E-A947-70E740481C1C}">
                <a14:useLocalDpi xmlns:a14="http://schemas.microsoft.com/office/drawing/2010/main" val="0"/>
              </a:ext>
            </a:extLst>
          </a:blip>
          <a:srcRect l="40620" t="27316" r="44448" b="2860"/>
          <a:stretch/>
        </p:blipFill>
        <p:spPr bwMode="auto">
          <a:xfrm>
            <a:off x="7526667" y="1828800"/>
            <a:ext cx="1431435" cy="4735773"/>
          </a:xfrm>
          <a:prstGeom prst="rect">
            <a:avLst/>
          </a:prstGeom>
          <a:noFill/>
          <a:extLst>
            <a:ext uri="{909E8E84-426E-40DD-AFC4-6F175D3DCCD1}">
              <a14:hiddenFill xmlns:a14="http://schemas.microsoft.com/office/drawing/2010/main">
                <a:solidFill>
                  <a:srgbClr val="FFFFFF"/>
                </a:solidFill>
              </a14:hiddenFill>
            </a:ext>
          </a:extLst>
        </p:spPr>
      </p:pic>
      <p:pic>
        <p:nvPicPr>
          <p:cNvPr id="2221064" name="Picture 8" descr="http://designbeta.cee.cornell.edu/Designs/EtFlocSedFi/7097/30Lps/EtFlocSedFiFloc_f.png"/>
          <p:cNvPicPr>
            <a:picLocks noChangeAspect="1" noChangeArrowheads="1"/>
          </p:cNvPicPr>
          <p:nvPr/>
        </p:nvPicPr>
        <p:blipFill rotWithShape="1">
          <a:blip r:embed="rId5">
            <a:extLst>
              <a:ext uri="{28A0092B-C50C-407E-A947-70E740481C1C}">
                <a14:useLocalDpi xmlns:a14="http://schemas.microsoft.com/office/drawing/2010/main" val="0"/>
              </a:ext>
            </a:extLst>
          </a:blip>
          <a:srcRect l="46151" t="52926" r="40148" b="2866"/>
          <a:stretch/>
        </p:blipFill>
        <p:spPr bwMode="auto">
          <a:xfrm>
            <a:off x="5336348" y="1828800"/>
            <a:ext cx="2074459" cy="47357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827594" y="1471656"/>
            <a:ext cx="1091966" cy="523220"/>
          </a:xfrm>
          <a:prstGeom prst="rect">
            <a:avLst/>
          </a:prstGeom>
          <a:noFill/>
        </p:spPr>
        <p:txBody>
          <a:bodyPr wrap="none" rtlCol="0">
            <a:spAutoFit/>
          </a:bodyPr>
          <a:lstStyle/>
          <a:p>
            <a:r>
              <a:rPr lang="en-US" dirty="0"/>
              <a:t>30 L/s</a:t>
            </a:r>
          </a:p>
        </p:txBody>
      </p:sp>
      <p:sp>
        <p:nvSpPr>
          <p:cNvPr id="9" name="TextBox 8"/>
          <p:cNvSpPr txBox="1"/>
          <p:nvPr/>
        </p:nvSpPr>
        <p:spPr>
          <a:xfrm>
            <a:off x="7526667" y="1471656"/>
            <a:ext cx="1091966" cy="523220"/>
          </a:xfrm>
          <a:prstGeom prst="rect">
            <a:avLst/>
          </a:prstGeom>
          <a:noFill/>
        </p:spPr>
        <p:txBody>
          <a:bodyPr wrap="none" rtlCol="0">
            <a:spAutoFit/>
          </a:bodyPr>
          <a:lstStyle/>
          <a:p>
            <a:r>
              <a:rPr lang="en-US" dirty="0"/>
              <a:t>10 L/s</a:t>
            </a:r>
          </a:p>
        </p:txBody>
      </p:sp>
    </p:spTree>
    <p:extLst>
      <p:ext uri="{BB962C8B-B14F-4D97-AF65-F5344CB8AC3E}">
        <p14:creationId xmlns:p14="http://schemas.microsoft.com/office/powerpoint/2010/main" val="4730233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collisions or </a:t>
            </a:r>
            <a:r>
              <a:rPr lang="en-US" b="1" dirty="0"/>
              <a:t>inertial collisions</a:t>
            </a:r>
          </a:p>
        </p:txBody>
      </p:sp>
      <p:sp>
        <p:nvSpPr>
          <p:cNvPr id="3" name="Content Placeholder 2"/>
          <p:cNvSpPr>
            <a:spLocks noGrp="1"/>
          </p:cNvSpPr>
          <p:nvPr>
            <p:ph idx="1"/>
          </p:nvPr>
        </p:nvSpPr>
        <p:spPr/>
        <p:txBody>
          <a:bodyPr/>
          <a:lstStyle/>
          <a:p>
            <a:r>
              <a:rPr lang="en-US" dirty="0"/>
              <a:t>Prior to 2016 I had assumed that the appropriate length scale comparison was particle separation distance and Kolmogorov length scale – thus concluded inertia was important</a:t>
            </a:r>
          </a:p>
          <a:p>
            <a:r>
              <a:rPr lang="en-US" dirty="0"/>
              <a:t>Particle separation distances are smaller than inner viscous length scale</a:t>
            </a:r>
          </a:p>
          <a:p>
            <a:r>
              <a:rPr lang="en-US" dirty="0"/>
              <a:t>Collisions in turbulent flocculators are dominated by viscosity (fluid shear, not turbulent eddies)*</a:t>
            </a:r>
          </a:p>
        </p:txBody>
      </p:sp>
      <p:sp>
        <p:nvSpPr>
          <p:cNvPr id="4" name="TextBox 3"/>
          <p:cNvSpPr txBox="1"/>
          <p:nvPr/>
        </p:nvSpPr>
        <p:spPr>
          <a:xfrm>
            <a:off x="0" y="3889604"/>
            <a:ext cx="800219" cy="461665"/>
          </a:xfrm>
          <a:prstGeom prst="rect">
            <a:avLst/>
          </a:prstGeom>
          <a:noFill/>
        </p:spPr>
        <p:txBody>
          <a:bodyPr wrap="none" rtlCol="0">
            <a:spAutoFit/>
          </a:bodyPr>
          <a:lstStyle/>
          <a:p>
            <a:r>
              <a:rPr lang="en-US" sz="2400" dirty="0"/>
              <a:t>2016</a:t>
            </a:r>
          </a:p>
        </p:txBody>
      </p:sp>
      <p:cxnSp>
        <p:nvCxnSpPr>
          <p:cNvPr id="6" name="Straight Connector 5"/>
          <p:cNvCxnSpPr/>
          <p:nvPr/>
        </p:nvCxnSpPr>
        <p:spPr bwMode="auto">
          <a:xfrm flipV="1">
            <a:off x="800217" y="4120436"/>
            <a:ext cx="8173849" cy="1"/>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5" name="TextBox 4"/>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7" name="Picture 6">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21600" y="4652874"/>
            <a:ext cx="1460500" cy="574734"/>
          </a:xfrm>
          <a:prstGeom prst="rect">
            <a:avLst/>
          </a:prstGeom>
        </p:spPr>
      </p:pic>
      <p:pic>
        <p:nvPicPr>
          <p:cNvPr id="10" name="Picture 9"/>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8590844" y="2386645"/>
            <a:ext cx="324556" cy="184253"/>
          </a:xfrm>
          <a:prstGeom prst="rect">
            <a:avLst/>
          </a:prstGeom>
        </p:spPr>
      </p:pic>
    </p:spTree>
    <p:extLst>
      <p:ext uri="{BB962C8B-B14F-4D97-AF65-F5344CB8AC3E}">
        <p14:creationId xmlns:p14="http://schemas.microsoft.com/office/powerpoint/2010/main" val="36999246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The PF300 has a </a:t>
            </a:r>
            <a:r>
              <a:rPr lang="en-US" dirty="0" err="1"/>
              <a:t>G</a:t>
            </a:r>
            <a:r>
              <a:rPr lang="en-US" baseline="-25000" dirty="0" err="1"/>
              <a:t>CS</a:t>
            </a:r>
            <a:r>
              <a:rPr lang="en-US" dirty="0" err="1">
                <a:latin typeface="Symbol" panose="05050102010706020507" pitchFamily="18" charset="2"/>
              </a:rPr>
              <a:t>q</a:t>
            </a:r>
            <a:r>
              <a:rPr lang="en-US" dirty="0"/>
              <a:t> of about 20,000</a:t>
            </a:r>
          </a:p>
          <a:p>
            <a:endParaRPr lang="en-US" dirty="0"/>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a:t>
            </a:r>
          </a:p>
          <a:p>
            <a:pPr>
              <a:lnSpc>
                <a:spcPct val="80000"/>
              </a:lnSpc>
            </a:pPr>
            <a:r>
              <a:rPr lang="en-US" dirty="0"/>
              <a:t>Residence time</a:t>
            </a:r>
          </a:p>
          <a:p>
            <a:pPr>
              <a:lnSpc>
                <a:spcPct val="80000"/>
              </a:lnSpc>
            </a:pPr>
            <a:r>
              <a:rPr lang="en-US" dirty="0"/>
              <a:t>Baffle spacing</a:t>
            </a:r>
          </a:p>
          <a:p>
            <a:pPr>
              <a:lnSpc>
                <a:spcPct val="80000"/>
              </a:lnSpc>
            </a:pPr>
            <a:r>
              <a:rPr lang="en-US" dirty="0"/>
              <a:t>Number of baffles</a:t>
            </a:r>
          </a:p>
          <a:p>
            <a:pPr>
              <a:lnSpc>
                <a:spcPct val="80000"/>
              </a:lnSpc>
            </a:pPr>
            <a:r>
              <a:rPr lang="en-US" dirty="0"/>
              <a:t>Channel length</a:t>
            </a:r>
          </a:p>
          <a:p>
            <a:pPr>
              <a:lnSpc>
                <a:spcPct val="80000"/>
              </a:lnSpc>
            </a:pPr>
            <a:r>
              <a:rPr lang="en-US" dirty="0"/>
              <a:t>Channel width</a:t>
            </a:r>
          </a:p>
          <a:p>
            <a:pPr>
              <a:lnSpc>
                <a:spcPct val="80000"/>
              </a:lnSpc>
            </a:pPr>
            <a:r>
              <a:rPr lang="en-US" dirty="0"/>
              <a:t>Water depth</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5" name="Picture 4"/>
          <p:cNvPicPr>
            <a:picLocks noChangeAspect="1"/>
          </p:cNvPicPr>
          <p:nvPr/>
        </p:nvPicPr>
        <p:blipFill rotWithShape="1">
          <a:blip r:embed="rId3">
            <a:clrChange>
              <a:clrFrom>
                <a:srgbClr val="FFFFFF"/>
              </a:clrFrom>
              <a:clrTo>
                <a:srgbClr val="FFFFFF">
                  <a:alpha val="0"/>
                </a:srgbClr>
              </a:clrTo>
            </a:clrChange>
          </a:blip>
          <a:srcRect l="6438"/>
          <a:stretch/>
        </p:blipFill>
        <p:spPr>
          <a:xfrm>
            <a:off x="5230167" y="1812608"/>
            <a:ext cx="3456633" cy="2777497"/>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effectLst/>
        </p:spPr>
        <p:txBody>
          <a:bodyPr/>
          <a:lstStyle/>
          <a:p>
            <a:r>
              <a:rPr lang="en-US" dirty="0"/>
              <a:t>Design Considerations</a:t>
            </a:r>
          </a:p>
        </p:txBody>
      </p:sp>
      <p:sp>
        <p:nvSpPr>
          <p:cNvPr id="68611" name="Rectangle 3"/>
          <p:cNvSpPr>
            <a:spLocks noGrp="1" noChangeArrowheads="1"/>
          </p:cNvSpPr>
          <p:nvPr>
            <p:ph idx="1"/>
          </p:nvPr>
        </p:nvSpPr>
        <p:spPr/>
        <p:txBody>
          <a:bodyPr/>
          <a:lstStyle/>
          <a:p>
            <a:pPr>
              <a:lnSpc>
                <a:spcPct val="80000"/>
              </a:lnSpc>
            </a:pPr>
            <a:r>
              <a:rPr lang="en-US" sz="2800" dirty="0"/>
              <a:t>The length of the flocculator channels matches the length of the sedimentation tank (thus far…)</a:t>
            </a:r>
          </a:p>
          <a:p>
            <a:pPr>
              <a:lnSpc>
                <a:spcPct val="80000"/>
              </a:lnSpc>
            </a:pPr>
            <a:r>
              <a:rPr lang="en-US" sz="2800" dirty="0"/>
              <a:t>Width of the flocculation channel?</a:t>
            </a:r>
          </a:p>
          <a:p>
            <a:pPr lvl="1">
              <a:lnSpc>
                <a:spcPct val="80000"/>
              </a:lnSpc>
            </a:pPr>
            <a:r>
              <a:rPr lang="en-US" dirty="0"/>
              <a:t>Minimum? ________________</a:t>
            </a:r>
          </a:p>
          <a:p>
            <a:pPr lvl="1">
              <a:lnSpc>
                <a:spcPct val="80000"/>
              </a:lnSpc>
            </a:pPr>
            <a:r>
              <a:rPr lang="en-US" dirty="0"/>
              <a:t>Material limitations (polycarbonate or concrete)</a:t>
            </a:r>
          </a:p>
          <a:p>
            <a:pPr lvl="1">
              <a:lnSpc>
                <a:spcPct val="80000"/>
              </a:lnSpc>
            </a:pPr>
            <a:r>
              <a:rPr lang="en-US" dirty="0"/>
              <a:t>Vary to optimize flocculation </a:t>
            </a:r>
            <a:br>
              <a:rPr lang="en-US" dirty="0"/>
            </a:br>
            <a:r>
              <a:rPr lang="en-US" dirty="0"/>
              <a:t>efficiency (function of geometry)</a:t>
            </a:r>
          </a:p>
        </p:txBody>
      </p:sp>
      <p:sp>
        <p:nvSpPr>
          <p:cNvPr id="10" name="TextBox 9"/>
          <p:cNvSpPr txBox="1"/>
          <p:nvPr/>
        </p:nvSpPr>
        <p:spPr>
          <a:xfrm>
            <a:off x="3028208" y="2711718"/>
            <a:ext cx="2148345" cy="523220"/>
          </a:xfrm>
          <a:prstGeom prst="rect">
            <a:avLst/>
          </a:prstGeom>
          <a:noFill/>
        </p:spPr>
        <p:txBody>
          <a:bodyPr wrap="none" rtlCol="0">
            <a:spAutoFit/>
          </a:bodyPr>
          <a:lstStyle/>
          <a:p>
            <a:r>
              <a:rPr lang="en-US" dirty="0">
                <a:solidFill>
                  <a:schemeClr val="accent4"/>
                </a:solidFill>
              </a:rPr>
              <a:t>Human width</a:t>
            </a:r>
          </a:p>
        </p:txBody>
      </p:sp>
      <p:pic>
        <p:nvPicPr>
          <p:cNvPr id="2234370" name="Picture 2"/>
          <p:cNvPicPr>
            <a:picLocks noChangeAspect="1" noChangeArrowheads="1"/>
          </p:cNvPicPr>
          <p:nvPr/>
        </p:nvPicPr>
        <p:blipFill>
          <a:blip r:embed="rId3"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5858635" y="4012797"/>
            <a:ext cx="3285366" cy="284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Design Considerations</a:t>
            </a:r>
          </a:p>
        </p:txBody>
      </p:sp>
      <p:sp>
        <p:nvSpPr>
          <p:cNvPr id="3" name="Content Placeholder 2"/>
          <p:cNvSpPr>
            <a:spLocks noGrp="1"/>
          </p:cNvSpPr>
          <p:nvPr>
            <p:ph idx="1"/>
          </p:nvPr>
        </p:nvSpPr>
        <p:spPr/>
        <p:txBody>
          <a:bodyPr/>
          <a:lstStyle/>
          <a:p>
            <a:r>
              <a:rPr lang="en-US" dirty="0"/>
              <a:t>Even number of channels for AguaClara design (to keep chemical dose controller near stock tanks), but this may change if flocculators get smaller</a:t>
            </a:r>
          </a:p>
          <a:p>
            <a:r>
              <a:rPr lang="en-US" dirty="0"/>
              <a:t>Even or odd number of baffles depending on channel inlet and outlet conditions</a:t>
            </a:r>
          </a:p>
        </p:txBody>
      </p:sp>
    </p:spTree>
    <p:extLst>
      <p:ext uri="{BB962C8B-B14F-4D97-AF65-F5344CB8AC3E}">
        <p14:creationId xmlns:p14="http://schemas.microsoft.com/office/powerpoint/2010/main" val="12741938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400" dirty="0"/>
              <a:t>The value of G</a:t>
            </a:r>
            <a:r>
              <a:rPr lang="en-US" sz="2400" baseline="-25000" dirty="0"/>
              <a:t>CS  </a:t>
            </a:r>
            <a:r>
              <a:rPr lang="en-US" sz="2400" dirty="0"/>
              <a:t>determines the head loss through the flocculator</a:t>
            </a:r>
          </a:p>
          <a:p>
            <a:r>
              <a:rPr lang="en-US" sz="2400" dirty="0"/>
              <a:t>Maximum size of the flocs is controlled by </a:t>
            </a:r>
            <a:r>
              <a:rPr lang="en-US" sz="2400" i="1" dirty="0" err="1"/>
              <a:t>G</a:t>
            </a:r>
            <a:r>
              <a:rPr lang="en-US" sz="2400" i="1" baseline="-25000" dirty="0" err="1"/>
              <a:t>Max</a:t>
            </a:r>
            <a:r>
              <a:rPr lang="en-US" sz="2400" dirty="0"/>
              <a:t> </a:t>
            </a:r>
          </a:p>
          <a:p>
            <a:r>
              <a:rPr lang="en-US" sz="2400" dirty="0"/>
              <a:t>AguaClara </a:t>
            </a:r>
            <a:r>
              <a:rPr lang="en-US" sz="2400" dirty="0" err="1"/>
              <a:t>flocculators</a:t>
            </a:r>
            <a:r>
              <a:rPr lang="en-US" sz="2400" dirty="0"/>
              <a:t> have a </a:t>
            </a:r>
            <a:r>
              <a:rPr lang="en-US" sz="2400" i="1" dirty="0" err="1"/>
              <a:t>G</a:t>
            </a:r>
            <a:r>
              <a:rPr lang="en-US" sz="2400" i="1" baseline="-25000" dirty="0" err="1"/>
              <a:t>Max</a:t>
            </a:r>
            <a:r>
              <a:rPr lang="en-US" sz="2400" dirty="0"/>
              <a:t> that is 1.4 G</a:t>
            </a:r>
            <a:r>
              <a:rPr lang="en-US" sz="2400" baseline="-25000" dirty="0"/>
              <a:t>CS</a:t>
            </a:r>
            <a:endParaRPr lang="en-US" sz="2400" dirty="0"/>
          </a:p>
          <a:p>
            <a:r>
              <a:rPr lang="en-US" sz="2400" dirty="0"/>
              <a:t>Summer 2015 new designs have head loss of approximately 40 cm and thus increased G</a:t>
            </a:r>
            <a:r>
              <a:rPr lang="en-US" sz="2400" baseline="-25000" dirty="0"/>
              <a:t>CS</a:t>
            </a:r>
            <a:endParaRPr lang="en-US" sz="2400" dirty="0"/>
          </a:p>
          <a:p>
            <a:pPr lvl="1"/>
            <a:r>
              <a:rPr lang="en-US" sz="2000" dirty="0"/>
              <a:t>Expect smaller flocs (but still captured by plate settlers)</a:t>
            </a:r>
          </a:p>
          <a:p>
            <a:pPr lvl="1"/>
            <a:r>
              <a:rPr lang="en-US" sz="2000" dirty="0"/>
              <a:t>Less sedimentation of flocs in flocculator</a:t>
            </a:r>
          </a:p>
          <a:p>
            <a:pPr lvl="1"/>
            <a:r>
              <a:rPr lang="en-US" sz="2000" dirty="0"/>
              <a:t>Smaller flocculator</a:t>
            </a:r>
          </a:p>
          <a:p>
            <a:r>
              <a:rPr lang="en-US" sz="2400" dirty="0"/>
              <a:t>Casey Garland has tested G</a:t>
            </a:r>
            <a:r>
              <a:rPr lang="en-US" sz="2400" baseline="-25000" dirty="0"/>
              <a:t>CS </a:t>
            </a:r>
            <a:r>
              <a:rPr lang="en-US" sz="2400" dirty="0"/>
              <a:t>values as high as 340 Hz</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392538" y="2793538"/>
            <a:ext cx="1197708" cy="30690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stCxn id="15" idx="1"/>
          </p:cNvCxnSpPr>
          <p:nvPr/>
        </p:nvCxnSpPr>
        <p:spPr>
          <a:xfrm rot="10800000" flipV="1">
            <a:off x="4392538" y="1784909"/>
            <a:ext cx="1636734" cy="33611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133156" y="2571158"/>
            <a:ext cx="521762" cy="158418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4922104" y="2571157"/>
            <a:ext cx="497930" cy="216495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3923310"/>
            <a:ext cx="3212538" cy="707886"/>
          </a:xfrm>
          <a:prstGeom prst="rect">
            <a:avLst/>
          </a:prstGeom>
          <a:noFill/>
        </p:spPr>
        <p:txBody>
          <a:bodyPr wrap="square" rtlCol="0">
            <a:spAutoFit/>
          </a:bodyPr>
          <a:lstStyle/>
          <a:p>
            <a:pPr algn="ctr"/>
            <a:r>
              <a:rPr lang="en-US" sz="2000" dirty="0">
                <a:latin typeface="+mn-lt"/>
              </a:rPr>
              <a:t>Rate constant (model fitting parameter)</a:t>
            </a:r>
          </a:p>
        </p:txBody>
      </p:sp>
      <p:cxnSp>
        <p:nvCxnSpPr>
          <p:cNvPr id="484" name="Elbow Connector 483"/>
          <p:cNvCxnSpPr>
            <a:cxnSpLocks/>
            <a:stCxn id="482" idx="3"/>
          </p:cNvCxnSpPr>
          <p:nvPr/>
        </p:nvCxnSpPr>
        <p:spPr>
          <a:xfrm flipV="1">
            <a:off x="3463391" y="2575836"/>
            <a:ext cx="474640" cy="170141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a:stCxn id="473" idx="1"/>
          </p:cNvCxnSpPr>
          <p:nvPr/>
        </p:nvCxnSpPr>
        <p:spPr>
          <a:xfrm rot="10800000">
            <a:off x="5278209" y="2558241"/>
            <a:ext cx="439705" cy="88854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descr="\documentclass{article}&#10;\usepackage{amsmath}&#10;\pagestyle{empty}&#10;\begin{document}&#10;&#10;$$Gt = \frac{3}{2} \frac{\left( \Lambda^2 - \Lambda_0^2 \right)}{k \pi d_{Clay}^2 \alpha }$$&#10;&#10;&#10;\end{document}" title="IguanaTex Bitmap Display">
            <a:extLst>
              <a:ext uri="{FF2B5EF4-FFF2-40B4-BE49-F238E27FC236}">
                <a16:creationId xmlns:a16="http://schemas.microsoft.com/office/drawing/2014/main" id="{46E7EF24-ED93-45EB-A5DE-64082C57CFBE}"/>
              </a:ext>
            </a:extLst>
          </p:cNvPr>
          <p:cNvPicPr>
            <a:picLocks noChangeAspect="1"/>
          </p:cNvPicPr>
          <p:nvPr>
            <p:custDataLst>
              <p:tags r:id="rId1"/>
            </p:custDataLst>
          </p:nvPr>
        </p:nvPicPr>
        <p:blipFill>
          <a:blip r:embed="rId8"/>
          <a:stretch>
            <a:fillRect/>
          </a:stretch>
        </p:blipFill>
        <p:spPr>
          <a:xfrm>
            <a:off x="994797" y="5298180"/>
            <a:ext cx="2344228" cy="826515"/>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534816" y="1955304"/>
            <a:ext cx="4492792" cy="910628"/>
          </a:xfrm>
          <a:prstGeom prst="rect">
            <a:avLst/>
          </a:prstGeom>
        </p:spPr>
      </p:pic>
      <p:pic>
        <p:nvPicPr>
          <p:cNvPr id="18" name="Picture 17" descr="IguanaTex Bitmap Display&#10;&#10;\documentclass{article}&#10;\usepackage{amsmath}&#10;\pagestyle{empty}&#10;\begin{document}&#10;&#10;&#10;$$\left( \frac{\varepsilon}{\nu} \right)^\frac{1}{2}$$&#10;&#10;\end{document}">
            <a:extLst>
              <a:ext uri="{FF2B5EF4-FFF2-40B4-BE49-F238E27FC236}">
                <a16:creationId xmlns:a16="http://schemas.microsoft.com/office/drawing/2014/main" id="{A2A9A15F-C3AD-4D8B-8DB8-49D36970E4A7}"/>
              </a:ext>
            </a:extLst>
          </p:cNvPr>
          <p:cNvPicPr>
            <a:picLocks noChangeAspect="1"/>
          </p:cNvPicPr>
          <p:nvPr>
            <p:custDataLst>
              <p:tags r:id="rId3"/>
            </p:custDataLst>
          </p:nvPr>
        </p:nvPicPr>
        <p:blipFill>
          <a:blip r:embed="rId10"/>
          <a:stretch>
            <a:fillRect/>
          </a:stretch>
        </p:blipFill>
        <p:spPr>
          <a:xfrm>
            <a:off x="7323278" y="4354624"/>
            <a:ext cx="652087" cy="624558"/>
          </a:xfrm>
          <a:prstGeom prst="rect">
            <a:avLst/>
          </a:prstGeom>
        </p:spPr>
      </p:pic>
      <p:pic>
        <p:nvPicPr>
          <p:cNvPr id="22" name="Picture 21">
            <a:extLst>
              <a:ext uri="{FF2B5EF4-FFF2-40B4-BE49-F238E27FC236}">
                <a16:creationId xmlns:a16="http://schemas.microsoft.com/office/drawing/2014/main" id="{30E3BFFC-0871-4A85-891F-500B94A46197}"/>
              </a:ext>
            </a:extLst>
          </p:cNvPr>
          <p:cNvPicPr>
            <a:picLocks noChangeAspect="1"/>
          </p:cNvPicPr>
          <p:nvPr>
            <p:custDataLst>
              <p:tags r:id="rId4"/>
            </p:custDataLst>
          </p:nvPr>
        </p:nvPicPr>
        <p:blipFill>
          <a:blip r:embed="rId11"/>
          <a:stretch>
            <a:fillRect/>
          </a:stretch>
        </p:blipFill>
        <p:spPr>
          <a:xfrm>
            <a:off x="6856229" y="1032944"/>
            <a:ext cx="934095" cy="220952"/>
          </a:xfrm>
          <a:prstGeom prst="rect">
            <a:avLst/>
          </a:prstGeom>
        </p:spPr>
      </p:pic>
    </p:spTree>
    <p:extLst>
      <p:ext uri="{BB962C8B-B14F-4D97-AF65-F5344CB8AC3E}">
        <p14:creationId xmlns:p14="http://schemas.microsoft.com/office/powerpoint/2010/main" val="220134002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a:t>
            </a:r>
          </a:p>
          <a:p>
            <a:r>
              <a:rPr lang="en-US" dirty="0"/>
              <a:t>We want an efficient flocculator (H/S ratio)</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pic>
        <p:nvPicPr>
          <p:cNvPr id="4" name="Picture 3"/>
          <p:cNvPicPr>
            <a:picLocks noChangeAspect="1"/>
          </p:cNvPicPr>
          <p:nvPr/>
        </p:nvPicPr>
        <p:blipFill rotWithShape="1">
          <a:blip r:embed="rId3">
            <a:clrChange>
              <a:clrFrom>
                <a:srgbClr val="FFFFFF"/>
              </a:clrFrom>
              <a:clrTo>
                <a:srgbClr val="FFFFFF">
                  <a:alpha val="0"/>
                </a:srgbClr>
              </a:clrTo>
            </a:clrChange>
          </a:blip>
          <a:srcRect l="6438"/>
          <a:stretch/>
        </p:blipFill>
        <p:spPr>
          <a:xfrm>
            <a:off x="7204667" y="0"/>
            <a:ext cx="1710733" cy="1374619"/>
          </a:xfrm>
          <a:prstGeom prst="rect">
            <a:avLst/>
          </a:prstGeom>
        </p:spPr>
      </p:pic>
    </p:spTree>
    <p:extLst>
      <p:ext uri="{BB962C8B-B14F-4D97-AF65-F5344CB8AC3E}">
        <p14:creationId xmlns:p14="http://schemas.microsoft.com/office/powerpoint/2010/main" val="42649561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design approaches</a:t>
            </a:r>
          </a:p>
        </p:txBody>
      </p:sp>
      <p:sp>
        <p:nvSpPr>
          <p:cNvPr id="3" name="Content Placeholder 2"/>
          <p:cNvSpPr>
            <a:spLocks noGrp="1"/>
          </p:cNvSpPr>
          <p:nvPr>
            <p:ph idx="1"/>
          </p:nvPr>
        </p:nvSpPr>
        <p:spPr>
          <a:xfrm>
            <a:off x="457200" y="1600200"/>
            <a:ext cx="7410658" cy="4525963"/>
          </a:xfrm>
        </p:spPr>
        <p:txBody>
          <a:bodyPr/>
          <a:lstStyle/>
          <a:p>
            <a:r>
              <a:rPr lang="en-US" dirty="0"/>
              <a:t>Bottom up: Start by designing one baffle space (the small details) and then work up to designing the overall size of the flocculator</a:t>
            </a:r>
          </a:p>
          <a:p>
            <a:pPr lvl="1"/>
            <a:r>
              <a:rPr lang="en-US" dirty="0"/>
              <a:t>No basis for selection of channel width</a:t>
            </a:r>
          </a:p>
          <a:p>
            <a:r>
              <a:rPr lang="en-US" dirty="0"/>
              <a:t>Top down: Start by finding total volume of flocculator required and then go to the details</a:t>
            </a:r>
          </a:p>
          <a:p>
            <a:pPr lvl="1"/>
            <a:r>
              <a:rPr lang="en-US" dirty="0"/>
              <a:t>Our choice</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038079" y="5034224"/>
            <a:ext cx="2105921" cy="1823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3"/>
          <p:cNvPicPr>
            <a:picLocks noChangeAspect="1"/>
          </p:cNvPicPr>
          <p:nvPr/>
        </p:nvPicPr>
        <p:blipFill>
          <a:blip r:embed="rId3"/>
          <a:stretch>
            <a:fillRect/>
          </a:stretch>
        </p:blipFill>
        <p:spPr>
          <a:xfrm>
            <a:off x="7867858" y="1544652"/>
            <a:ext cx="1134063" cy="2318529"/>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8361175" y="1"/>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09209"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4" name="Picture 2"/>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566409" y="70338"/>
            <a:ext cx="1577591" cy="1366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50342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3309973" y="1664968"/>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853767" y="2687952"/>
            <a:ext cx="1164800" cy="274286"/>
          </a:xfrm>
          <a:prstGeom prst="rect">
            <a:avLst/>
          </a:prstGeom>
        </p:spPr>
      </p:pic>
      <p:sp>
        <p:nvSpPr>
          <p:cNvPr id="7" name="TextBox 6"/>
          <p:cNvSpPr txBox="1"/>
          <p:nvPr/>
        </p:nvSpPr>
        <p:spPr>
          <a:xfrm>
            <a:off x="3309973" y="2271642"/>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115773" y="3453493"/>
            <a:ext cx="1539657" cy="729599"/>
          </a:xfrm>
          <a:prstGeom prst="rect">
            <a:avLst/>
          </a:prstGeom>
        </p:spPr>
      </p:pic>
      <p:sp>
        <p:nvSpPr>
          <p:cNvPr id="9" name="TextBox 8"/>
          <p:cNvSpPr txBox="1"/>
          <p:nvPr/>
        </p:nvSpPr>
        <p:spPr>
          <a:xfrm>
            <a:off x="3309973" y="3309203"/>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53768" y="1727917"/>
            <a:ext cx="1559771" cy="667429"/>
          </a:xfrm>
          <a:prstGeom prst="rect">
            <a:avLst/>
          </a:prstGeom>
        </p:spPr>
      </p:pic>
      <p:sp>
        <p:nvSpPr>
          <p:cNvPr id="15" name="TextBox 14"/>
          <p:cNvSpPr txBox="1"/>
          <p:nvPr/>
        </p:nvSpPr>
        <p:spPr>
          <a:xfrm>
            <a:off x="199910" y="5803829"/>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99910" y="467434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1628730" y="4607415"/>
            <a:ext cx="1203200" cy="634515"/>
          </a:xfrm>
          <a:prstGeom prst="rect">
            <a:avLst/>
          </a:prstGeom>
        </p:spPr>
      </p:pic>
      <p:sp>
        <p:nvSpPr>
          <p:cNvPr id="19" name="TextBox 18"/>
          <p:cNvSpPr txBox="1"/>
          <p:nvPr/>
        </p:nvSpPr>
        <p:spPr>
          <a:xfrm>
            <a:off x="3309973" y="460112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Energy use (head loss) in flocculation controls velocity gradient</a:t>
            </a:r>
          </a:p>
        </p:txBody>
      </p:sp>
      <p:sp>
        <p:nvSpPr>
          <p:cNvPr id="3" name="Content Placeholder 2"/>
          <p:cNvSpPr>
            <a:spLocks noGrp="1"/>
          </p:cNvSpPr>
          <p:nvPr>
            <p:ph idx="1"/>
          </p:nvPr>
        </p:nvSpPr>
        <p:spPr>
          <a:xfrm>
            <a:off x="190802" y="1510903"/>
            <a:ext cx="6049073"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400" dirty="0" err="1"/>
              <a:t>G</a:t>
            </a:r>
            <a:r>
              <a:rPr lang="en-US" sz="2400" baseline="-25000" dirty="0" err="1"/>
              <a:t>CS</a:t>
            </a:r>
            <a:r>
              <a:rPr lang="en-US" sz="2400" dirty="0" err="1">
                <a:latin typeface="Symbol" panose="05050102010706020507" pitchFamily="18" charset="2"/>
              </a:rPr>
              <a:t>q</a:t>
            </a:r>
            <a:r>
              <a:rPr lang="en-US" sz="2400" dirty="0"/>
              <a:t> </a:t>
            </a:r>
            <a:r>
              <a:rPr lang="en-US" sz="2800"/>
              <a:t>with less </a:t>
            </a:r>
            <a:r>
              <a:rPr lang="en-US" sz="2800" dirty="0"/>
              <a:t>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6780438" y="2587311"/>
            <a:ext cx="1541486" cy="274286"/>
          </a:xfrm>
          <a:prstGeom prst="rect">
            <a:avLst/>
          </a:prstGeom>
        </p:spPr>
      </p:pic>
      <p:pic>
        <p:nvPicPr>
          <p:cNvPr id="8" name="Picture 7"/>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468904" y="1505722"/>
            <a:ext cx="2276572" cy="727771"/>
          </a:xfrm>
          <a:prstGeom prst="rect">
            <a:avLst/>
          </a:prstGeom>
        </p:spPr>
      </p:pic>
      <p:pic>
        <p:nvPicPr>
          <p:cNvPr id="4" name="Picture 3"/>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5609476" y="3773885"/>
            <a:ext cx="1539657" cy="729599"/>
          </a:xfrm>
          <a:prstGeom prst="rect">
            <a:avLst/>
          </a:prstGeom>
        </p:spPr>
      </p:pic>
      <p:pic>
        <p:nvPicPr>
          <p:cNvPr id="5" name="Picture 4"/>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7607190" y="3920432"/>
            <a:ext cx="1287315" cy="347428"/>
          </a:xfrm>
          <a:prstGeom prst="rect">
            <a:avLst/>
          </a:prstGeom>
        </p:spPr>
      </p:pic>
      <p:pic>
        <p:nvPicPr>
          <p:cNvPr id="10" name="Picture 9"/>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6227516" y="5161083"/>
            <a:ext cx="2634971" cy="689373"/>
          </a:xfrm>
          <a:prstGeom prst="rect">
            <a:avLst/>
          </a:prstGeom>
        </p:spPr>
      </p:pic>
      <p:cxnSp>
        <p:nvCxnSpPr>
          <p:cNvPr id="12" name="Straight Arrow Connector 11"/>
          <p:cNvCxnSpPr/>
          <p:nvPr/>
        </p:nvCxnSpPr>
        <p:spPr>
          <a:xfrm flipV="1">
            <a:off x="7691120" y="2891092"/>
            <a:ext cx="559727"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259534" y="6015632"/>
            <a:ext cx="2020571" cy="672916"/>
          </a:xfrm>
          <a:prstGeom prst="rect">
            <a:avLst/>
          </a:prstGeom>
        </p:spPr>
      </p:pic>
    </p:spTree>
    <p:extLst>
      <p:ext uri="{BB962C8B-B14F-4D97-AF65-F5344CB8AC3E}">
        <p14:creationId xmlns:p14="http://schemas.microsoft.com/office/powerpoint/2010/main" val="34515915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600200"/>
                <a:ext cx="5541667"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600200"/>
                <a:ext cx="5541667" cy="4525963"/>
              </a:xfrm>
              <a:blipFill>
                <a:blip r:embed="rId4"/>
                <a:stretch>
                  <a:fillRect l="-4290" t="-6604"/>
                </a:stretch>
              </a:blipFill>
            </p:spPr>
            <p:txBody>
              <a:bodyPr/>
              <a:lstStyle/>
              <a:p>
                <a:r>
                  <a:rPr lang="en-US">
                    <a:noFill/>
                  </a:rPr>
                  <a:t> </a:t>
                </a:r>
              </a:p>
            </p:txBody>
          </p:sp>
        </mc:Fallback>
      </mc:AlternateContent>
      <p:sp>
        <p:nvSpPr>
          <p:cNvPr id="6" name="TextBox 5"/>
          <p:cNvSpPr txBox="1"/>
          <p:nvPr/>
        </p:nvSpPr>
        <p:spPr>
          <a:xfrm>
            <a:off x="2561239" y="5029381"/>
            <a:ext cx="3118386" cy="1569660"/>
          </a:xfrm>
          <a:prstGeom prst="rect">
            <a:avLst/>
          </a:prstGeom>
          <a:noFill/>
        </p:spPr>
        <p:txBody>
          <a:bodyPr wrap="square" rtlCol="0">
            <a:spAutoFit/>
          </a:bodyPr>
          <a:lstStyle/>
          <a:p>
            <a:r>
              <a:rPr lang="en-US" sz="2400" dirty="0"/>
              <a:t>More time helps diffusion of coagulant nanoparticles to clay surfaces</a:t>
            </a:r>
          </a:p>
        </p:txBody>
      </p:sp>
      <p:sp>
        <p:nvSpPr>
          <p:cNvPr id="7" name="TextBox 6"/>
          <p:cNvSpPr txBox="1"/>
          <p:nvPr/>
        </p:nvSpPr>
        <p:spPr>
          <a:xfrm>
            <a:off x="5923006" y="3145419"/>
            <a:ext cx="3118386" cy="1938992"/>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5926580" y="550503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stCxn id="8" idx="1"/>
          </p:cNvCxnSpPr>
          <p:nvPr/>
        </p:nvCxnSpPr>
        <p:spPr>
          <a:xfrm flipH="1" flipV="1">
            <a:off x="4180114" y="4260501"/>
            <a:ext cx="1746466" cy="15061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6165229" y="1943999"/>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current choice of parameter that sets energy input is head loss</a:t>
            </a:r>
          </a:p>
        </p:txBody>
      </p:sp>
      <p:sp>
        <p:nvSpPr>
          <p:cNvPr id="3" name="Content Placeholder 2"/>
          <p:cNvSpPr>
            <a:spLocks noGrp="1"/>
          </p:cNvSpPr>
          <p:nvPr>
            <p:ph idx="1"/>
          </p:nvPr>
        </p:nvSpPr>
        <p:spPr>
          <a:xfrm>
            <a:off x="457200" y="1600200"/>
            <a:ext cx="7218985" cy="4525963"/>
          </a:xfrm>
        </p:spPr>
        <p:txBody>
          <a:bodyPr/>
          <a:lstStyle/>
          <a:p>
            <a:r>
              <a:rPr lang="en-US" sz="2800" dirty="0"/>
              <a:t>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a:t>Calculate G</a:t>
            </a:r>
            <a:r>
              <a:rPr lang="en-US" sz="2400" baseline="-2500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8092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20231"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7080977" y="3436067"/>
            <a:ext cx="1942975" cy="508329"/>
          </a:xfrm>
          <a:prstGeom prst="rect">
            <a:avLst/>
          </a:prstGeom>
        </p:spPr>
      </p:pic>
      <p:pic>
        <p:nvPicPr>
          <p:cNvPr id="4" name="Picture 3"/>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6253057" y="2117059"/>
            <a:ext cx="1127569" cy="449450"/>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7380626" y="4312860"/>
            <a:ext cx="1595714" cy="497603"/>
          </a:xfrm>
          <a:prstGeom prst="rect">
            <a:avLst/>
          </a:prstGeom>
        </p:spPr>
      </p:pic>
      <p:pic>
        <p:nvPicPr>
          <p:cNvPr id="16" name="Picture 15"/>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7222759" y="5853636"/>
            <a:ext cx="1778286" cy="607999"/>
          </a:xfrm>
          <a:prstGeom prst="rect">
            <a:avLst/>
          </a:prstGeom>
        </p:spPr>
      </p:pic>
      <p:sp>
        <p:nvSpPr>
          <p:cNvPr id="23" name="Rectangle 22"/>
          <p:cNvSpPr/>
          <p:nvPr/>
        </p:nvSpPr>
        <p:spPr>
          <a:xfrm>
            <a:off x="0" y="4007894"/>
            <a:ext cx="9144000"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7506644" y="2926779"/>
            <a:ext cx="1023941" cy="518984"/>
          </a:xfrm>
          <a:prstGeom prst="rect">
            <a:avLst/>
          </a:prstGeom>
        </p:spPr>
      </p:pic>
      <p:pic>
        <p:nvPicPr>
          <p:cNvPr id="18" name="Picture 17"/>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7506644" y="1543511"/>
            <a:ext cx="1093908" cy="573548"/>
          </a:xfrm>
          <a:prstGeom prst="rect">
            <a:avLst/>
          </a:prstGeom>
        </p:spPr>
      </p:pic>
      <p:pic>
        <p:nvPicPr>
          <p:cNvPr id="14" name="Picture 13"/>
          <p:cNvPicPr>
            <a:picLocks noChangeAspect="1"/>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380626" y="4912358"/>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8108110" y="3144340"/>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0" y="304800"/>
            <a:ext cx="6696075"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6587285" y="2660153"/>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8157323" y="3401515"/>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sp>
        <p:nvSpPr>
          <p:cNvPr id="3" name="TextBox 2"/>
          <p:cNvSpPr txBox="1"/>
          <p:nvPr/>
        </p:nvSpPr>
        <p:spPr>
          <a:xfrm>
            <a:off x="4879916" y="1593604"/>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4815851" y="2613183"/>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1847542" y="2786993"/>
            <a:ext cx="1760530" cy="85882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Lst>
            <a:ahLst/>
            <a:cxnLst>
              <a:cxn ang="0">
                <a:pos x="connsiteX0" y="connsiteY0"/>
              </a:cxn>
              <a:cxn ang="0">
                <a:pos x="connsiteX1" y="connsiteY1"/>
              </a:cxn>
            </a:cxnLst>
            <a:rect l="l" t="t" r="r" b="b"/>
            <a:pathLst>
              <a:path w="1251200" h="431908">
                <a:moveTo>
                  <a:pt x="1251200" y="431908"/>
                </a:moveTo>
                <a:cubicBezTo>
                  <a:pt x="787135" y="220470"/>
                  <a:pt x="111306" y="-94525"/>
                  <a:pt x="0" y="27097"/>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420130" y="1580634"/>
            <a:ext cx="2875005" cy="53649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Lst>
            <a:ahLst/>
            <a:cxnLst>
              <a:cxn ang="0">
                <a:pos x="connsiteX0" y="connsiteY0"/>
              </a:cxn>
              <a:cxn ang="0">
                <a:pos x="connsiteX1" y="connsiteY1"/>
              </a:cxn>
              <a:cxn ang="0">
                <a:pos x="connsiteX2" y="connsiteY2"/>
              </a:cxn>
            </a:cxnLst>
            <a:rect l="l" t="t" r="r" b="b"/>
            <a:pathLst>
              <a:path w="2051222" h="339415">
                <a:moveTo>
                  <a:pt x="2051222" y="61308"/>
                </a:moveTo>
                <a:cubicBezTo>
                  <a:pt x="1125151" y="2700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3341464" y="4357427"/>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3341464" y="4357427"/>
                <a:ext cx="5748158" cy="1015663"/>
              </a:xfrm>
              <a:prstGeom prst="rect">
                <a:avLst/>
              </a:prstGeom>
              <a:blipFill>
                <a:blip r:embed="rId12"/>
                <a:stretch>
                  <a:fillRect l="-1060" t="-3614" b="-10241"/>
                </a:stretch>
              </a:blipFill>
            </p:spPr>
            <p:txBody>
              <a:bodyPr/>
              <a:lstStyle/>
              <a:p>
                <a:r>
                  <a:rPr lang="en-US">
                    <a:noFill/>
                  </a:rPr>
                  <a:t> </a:t>
                </a:r>
              </a:p>
            </p:txBody>
          </p:sp>
        </mc:Fallback>
      </mc:AlternateContent>
      <p:sp>
        <p:nvSpPr>
          <p:cNvPr id="13" name="TextBox 12"/>
          <p:cNvSpPr txBox="1"/>
          <p:nvPr/>
        </p:nvSpPr>
        <p:spPr>
          <a:xfrm>
            <a:off x="1785441" y="5741773"/>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152467" y="3295135"/>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1905975" y="2368438"/>
            <a:ext cx="1519015" cy="390339"/>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Lst>
            <a:ahLst/>
            <a:cxnLst>
              <a:cxn ang="0">
                <a:pos x="connsiteX0" y="connsiteY0"/>
              </a:cxn>
              <a:cxn ang="0">
                <a:pos x="connsiteX1" y="connsiteY1"/>
              </a:cxn>
            </a:cxnLst>
            <a:rect l="l" t="t" r="r" b="b"/>
            <a:pathLst>
              <a:path w="1280366" h="101297">
                <a:moveTo>
                  <a:pt x="1280366" y="101297"/>
                </a:moveTo>
                <a:lnTo>
                  <a:pt x="0" y="0"/>
                </a:ln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797108" y="3422152"/>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3385572" y="1838419"/>
            <a:ext cx="1287315" cy="347428"/>
          </a:xfrm>
          <a:prstGeom prst="rect">
            <a:avLst/>
          </a:prstGeom>
        </p:spPr>
      </p:pic>
      <p:pic>
        <p:nvPicPr>
          <p:cNvPr id="9" name="Picture 8"/>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71509" y="1933063"/>
            <a:ext cx="1326492"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3472785" y="2456713"/>
            <a:ext cx="965485" cy="630857"/>
          </a:xfrm>
          <a:prstGeom prst="rect">
            <a:avLst/>
          </a:prstGeom>
        </p:spPr>
      </p:pic>
      <p:pic>
        <p:nvPicPr>
          <p:cNvPr id="11" name="Picture 10"/>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403630" y="2890169"/>
            <a:ext cx="1659125"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3634136" y="3430516"/>
            <a:ext cx="1203200" cy="634515"/>
          </a:xfrm>
          <a:prstGeom prst="rect">
            <a:avLst/>
          </a:prstGeom>
        </p:spPr>
      </p:pic>
      <p:pic>
        <p:nvPicPr>
          <p:cNvPr id="14" name="Picture 13"/>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469621" y="3862714"/>
            <a:ext cx="2461353" cy="657970"/>
          </a:xfrm>
          <a:prstGeom prst="rect">
            <a:avLst/>
          </a:prstGeom>
          <a:ln w="28575">
            <a:solidFill>
              <a:schemeClr val="bg2"/>
            </a:solidFill>
          </a:ln>
        </p:spPr>
      </p:pic>
      <p:pic>
        <p:nvPicPr>
          <p:cNvPr id="15" name="Picture 14"/>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469621" y="4786276"/>
            <a:ext cx="2554689" cy="70352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8"/>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12" name="Picture 11"/>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63794" y="1709885"/>
            <a:ext cx="2982400" cy="797256"/>
          </a:xfrm>
          <a:prstGeom prst="rect">
            <a:avLst/>
          </a:prstGeom>
        </p:spPr>
      </p:pic>
      <p:pic>
        <p:nvPicPr>
          <p:cNvPr id="13" name="Picture 12"/>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569158" y="2734904"/>
            <a:ext cx="2602148"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1"/>
          <a:stretch>
            <a:fillRect/>
          </a:stretch>
        </p:blipFill>
        <p:spPr>
          <a:xfrm>
            <a:off x="4020655" y="2710813"/>
            <a:ext cx="1250743" cy="667428"/>
          </a:xfrm>
          <a:prstGeom prst="rect">
            <a:avLst/>
          </a:prstGeom>
        </p:spPr>
      </p:pic>
      <p:pic>
        <p:nvPicPr>
          <p:cNvPr id="19" name="Picture 18"/>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01799" y="4428551"/>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3"/>
          <a:stretch>
            <a:fillRect/>
          </a:stretch>
        </p:blipFill>
        <p:spPr>
          <a:xfrm>
            <a:off x="6062160" y="3026319"/>
            <a:ext cx="1589029" cy="261486"/>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3"/>
          <p:cNvSpPr>
            <a:spLocks noGrp="1" noChangeArrowheads="1"/>
          </p:cNvSpPr>
          <p:nvPr>
            <p:ph type="body" sz="quarter" idx="4294967295"/>
          </p:nvPr>
        </p:nvSpPr>
        <p:spPr>
          <a:xfrm>
            <a:off x="285751" y="1752600"/>
            <a:ext cx="8110104" cy="3998913"/>
          </a:xfrm>
        </p:spPr>
        <p:txBody>
          <a:bodyPr/>
          <a:lstStyle/>
          <a:p>
            <a:r>
              <a:rPr lang="en-US" dirty="0"/>
              <a:t>This design was first used at the plant in San Juan </a:t>
            </a:r>
            <a:r>
              <a:rPr lang="en-US" dirty="0" err="1"/>
              <a:t>Guarita</a:t>
            </a:r>
            <a:r>
              <a:rPr lang="en-US" dirty="0"/>
              <a:t> in western Honduras</a:t>
            </a:r>
          </a:p>
        </p:txBody>
      </p:sp>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174915" y="2798618"/>
            <a:ext cx="9099317" cy="3890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045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4469642" y="2888426"/>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4469642" y="2888426"/>
                <a:ext cx="4469643" cy="1462388"/>
              </a:xfrm>
              <a:prstGeom prst="rect">
                <a:avLst/>
              </a:prstGeom>
              <a:blipFill rotWithShape="1">
                <a:blip r:embed="rId7"/>
                <a:stretch>
                  <a:fillRect l="-2729" t="-4167" r="-546" b="-5417"/>
                </a:stretch>
              </a:blipFill>
            </p:spPr>
            <p:txBody>
              <a:bodyPr/>
              <a:lstStyle/>
              <a:p>
                <a:r>
                  <a:rPr lang="en-US">
                    <a:noFill/>
                  </a:rPr>
                  <a:t> </a:t>
                </a:r>
              </a:p>
            </p:txBody>
          </p:sp>
        </mc:Fallback>
      </mc:AlternateContent>
      <p:sp>
        <p:nvSpPr>
          <p:cNvPr id="9" name="TextBox 8"/>
          <p:cNvSpPr txBox="1"/>
          <p:nvPr/>
        </p:nvSpPr>
        <p:spPr>
          <a:xfrm>
            <a:off x="2729553" y="4453641"/>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6979298" y="1884784"/>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3943634" y="5343011"/>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3401348" y="1909203"/>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5300292" y="1822250"/>
            <a:ext cx="1702400" cy="696685"/>
          </a:xfrm>
          <a:prstGeom prst="rect">
            <a:avLst/>
          </a:prstGeom>
        </p:spPr>
      </p:pic>
      <p:pic>
        <p:nvPicPr>
          <p:cNvPr id="13" name="Picture 12"/>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115444" y="3050669"/>
            <a:ext cx="4317324"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265429" y="4970862"/>
            <a:ext cx="2095543" cy="696686"/>
          </a:xfrm>
          <a:prstGeom prst="rect">
            <a:avLst/>
          </a:prstGeom>
        </p:spPr>
      </p:pic>
      <p:sp>
        <p:nvSpPr>
          <p:cNvPr id="4" name="TextBox 3"/>
          <p:cNvSpPr txBox="1"/>
          <p:nvPr/>
        </p:nvSpPr>
        <p:spPr>
          <a:xfrm>
            <a:off x="693304" y="3974624"/>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1874404" y="4620955"/>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93304" y="6018909"/>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1874404" y="5691209"/>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382114" y="1797009"/>
            <a:ext cx="2705987" cy="723365"/>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 (as of 2016)</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8"/>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9"/>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13" name="Picture 12"/>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832156" y="2295057"/>
            <a:ext cx="3293120" cy="676408"/>
          </a:xfrm>
          <a:prstGeom prst="rect">
            <a:avLst/>
          </a:prstGeom>
        </p:spPr>
      </p:pic>
      <p:pic>
        <p:nvPicPr>
          <p:cNvPr id="15" name="Picture 14"/>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832156" y="3894922"/>
            <a:ext cx="3276969" cy="701306"/>
          </a:xfrm>
          <a:prstGeom prst="rect">
            <a:avLst/>
          </a:prstGeom>
        </p:spPr>
      </p:pic>
      <p:pic>
        <p:nvPicPr>
          <p:cNvPr id="16" name="Picture 15"/>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6442997" y="5286360"/>
            <a:ext cx="2523428" cy="707048"/>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6"/>
            </p:custDataLst>
          </p:nvPr>
        </p:nvPicPr>
        <p:blipFill>
          <a:blip r:embed="rId15"/>
          <a:stretch>
            <a:fillRect/>
          </a:stretch>
        </p:blipFill>
        <p:spPr>
          <a:xfrm>
            <a:off x="6738610" y="4662945"/>
            <a:ext cx="1746286" cy="580571"/>
          </a:xfrm>
          <a:prstGeom prst="rect">
            <a:avLst/>
          </a:prstGeom>
        </p:spPr>
      </p:pic>
    </p:spTree>
    <p:extLst>
      <p:ext uri="{BB962C8B-B14F-4D97-AF65-F5344CB8AC3E}">
        <p14:creationId xmlns:p14="http://schemas.microsoft.com/office/powerpoint/2010/main" val="134390761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470355"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105545" y="32465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2841603" y="1726679"/>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2841603" y="3272604"/>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2941889" y="4735624"/>
            <a:ext cx="6005835" cy="1569660"/>
          </a:xfrm>
          <a:prstGeom prst="rect">
            <a:avLst/>
          </a:prstGeom>
          <a:noFill/>
        </p:spPr>
        <p:txBody>
          <a:bodyPr wrap="square" rtlCol="0">
            <a:spAutoFit/>
          </a:bodyPr>
          <a:lstStyle/>
          <a:p>
            <a:r>
              <a:rPr lang="en-US" sz="2400" dirty="0"/>
              <a:t>Collision potential is a function of velocity. This suggests that a flocculator would perform poorly if the flow rate was decreased. I don’t know if anyone has ever demonstrated that!</a:t>
            </a:r>
          </a:p>
        </p:txBody>
      </p:sp>
      <p:sp>
        <p:nvSpPr>
          <p:cNvPr id="17" name="TextBox 16"/>
          <p:cNvSpPr txBox="1"/>
          <p:nvPr/>
        </p:nvSpPr>
        <p:spPr>
          <a:xfrm>
            <a:off x="2841603" y="2470720"/>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2797715" y="2933040"/>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stCxn id="6" idx="1"/>
          </p:cNvCxnSpPr>
          <p:nvPr/>
        </p:nvCxnSpPr>
        <p:spPr bwMode="auto">
          <a:xfrm rot="10800000" flipV="1">
            <a:off x="1867423" y="3102316"/>
            <a:ext cx="930292" cy="276337"/>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p:cNvCxnSpPr>
          <p:nvPr/>
        </p:nvCxnSpPr>
        <p:spPr bwMode="auto">
          <a:xfrm rot="10800000" flipV="1">
            <a:off x="1291789" y="3102317"/>
            <a:ext cx="1505926" cy="195250"/>
          </a:xfrm>
          <a:prstGeom prst="bentConnector3">
            <a:avLst>
              <a:gd name="adj1" fmla="val 100044"/>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2941889" y="2166043"/>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p:nvPr/>
        </p:nvCxnSpPr>
        <p:spPr bwMode="auto">
          <a:xfrm rot="10800000" flipV="1">
            <a:off x="1211187" y="2335318"/>
            <a:ext cx="1516514" cy="135401"/>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125226"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237119" y="2344353"/>
            <a:ext cx="864807" cy="502287"/>
          </a:xfrm>
          <a:prstGeom prst="rect">
            <a:avLst/>
          </a:prstGeom>
        </p:spPr>
      </p:pic>
      <p:pic>
        <p:nvPicPr>
          <p:cNvPr id="10" name="Picture 9"/>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454488" y="3320870"/>
            <a:ext cx="1348166" cy="570714"/>
          </a:xfrm>
          <a:prstGeom prst="rect">
            <a:avLst/>
          </a:prstGeom>
        </p:spPr>
      </p:pic>
      <p:pic>
        <p:nvPicPr>
          <p:cNvPr id="12" name="Picture 11"/>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84847" y="4027474"/>
            <a:ext cx="2617713" cy="726495"/>
          </a:xfrm>
          <a:prstGeom prst="rect">
            <a:avLst/>
          </a:prstGeom>
        </p:spPr>
      </p:pic>
      <p:pic>
        <p:nvPicPr>
          <p:cNvPr id="13" name="Picture 12"/>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153078" y="4905635"/>
            <a:ext cx="2029528" cy="580904"/>
          </a:xfrm>
          <a:prstGeom prst="rect">
            <a:avLst/>
          </a:prstGeom>
        </p:spPr>
      </p:pic>
      <p:pic>
        <p:nvPicPr>
          <p:cNvPr id="15" name="Picture 14"/>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156736" y="5830030"/>
            <a:ext cx="2026617"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24" name="Picture 23"/>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457200" y="2190952"/>
            <a:ext cx="4319218" cy="797816"/>
          </a:xfrm>
          <a:prstGeom prst="rect">
            <a:avLst/>
          </a:prstGeom>
        </p:spPr>
      </p:pic>
      <p:pic>
        <p:nvPicPr>
          <p:cNvPr id="25" name="Picture 2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12951" y="3884391"/>
            <a:ext cx="3695065" cy="797816"/>
          </a:xfrm>
          <a:prstGeom prst="rect">
            <a:avLst/>
          </a:prstGeom>
        </p:spPr>
      </p:pic>
      <p:pic>
        <p:nvPicPr>
          <p:cNvPr id="13" name="Picture 12"/>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447216" y="3507228"/>
            <a:ext cx="1127569" cy="449450"/>
          </a:xfrm>
          <a:prstGeom prst="rect">
            <a:avLst/>
          </a:prstGeom>
        </p:spPr>
      </p:pic>
      <p:pic>
        <p:nvPicPr>
          <p:cNvPr id="18" name="Picture 17"/>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447216" y="4233608"/>
            <a:ext cx="1290903" cy="390875"/>
          </a:xfrm>
          <a:prstGeom prst="rect">
            <a:avLst/>
          </a:prstGeom>
        </p:spPr>
      </p:pic>
      <p:pic>
        <p:nvPicPr>
          <p:cNvPr id="20" name="Picture 19"/>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6594780" y="4984611"/>
            <a:ext cx="980005" cy="388622"/>
          </a:xfrm>
          <a:prstGeom prst="rect">
            <a:avLst/>
          </a:prstGeom>
        </p:spPr>
      </p:pic>
      <p:pic>
        <p:nvPicPr>
          <p:cNvPr id="26" name="Picture 25"/>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769278" y="5196338"/>
            <a:ext cx="3603935" cy="797816"/>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Almost Real Designs</a:t>
            </a:r>
            <a:br>
              <a:rPr lang="en-US" dirty="0"/>
            </a:br>
            <a:r>
              <a:rPr lang="en-US" dirty="0"/>
              <a:t>(Flocculator exit depth of 2 m)</a:t>
            </a:r>
          </a:p>
        </p:txBody>
      </p:sp>
      <p:sp>
        <p:nvSpPr>
          <p:cNvPr id="3" name="Content Placeholder 2"/>
          <p:cNvSpPr>
            <a:spLocks noGrp="1"/>
          </p:cNvSpPr>
          <p:nvPr>
            <p:ph idx="1"/>
          </p:nvPr>
        </p:nvSpPr>
        <p:spPr/>
        <p:txBody>
          <a:bodyPr/>
          <a:lstStyle/>
          <a:p>
            <a:r>
              <a:rPr lang="en-US" sz="2400" dirty="0"/>
              <a:t>What sets maximum channel width?</a:t>
            </a:r>
          </a:p>
          <a:p>
            <a:r>
              <a:rPr lang="en-US" sz="2400" dirty="0"/>
              <a:t>What sets minimum channel width?</a:t>
            </a:r>
          </a:p>
          <a:p>
            <a:r>
              <a:rPr lang="en-US" sz="2400" dirty="0"/>
              <a:t>Why this cycle of channel widths?</a:t>
            </a:r>
          </a:p>
          <a:p>
            <a:endParaRPr lang="en-US" sz="2400" dirty="0"/>
          </a:p>
        </p:txBody>
      </p:sp>
      <p:pic>
        <p:nvPicPr>
          <p:cNvPr id="22312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386" y="3143243"/>
            <a:ext cx="7347814" cy="377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50854" y="5429756"/>
            <a:ext cx="1330814" cy="400110"/>
          </a:xfrm>
          <a:prstGeom prst="rect">
            <a:avLst/>
          </a:prstGeom>
          <a:noFill/>
        </p:spPr>
        <p:txBody>
          <a:bodyPr wrap="none" rtlCol="0">
            <a:spAutoFit/>
          </a:bodyPr>
          <a:lstStyle/>
          <a:p>
            <a:r>
              <a:rPr lang="en-US" sz="2000" dirty="0">
                <a:solidFill>
                  <a:srgbClr val="FF0000"/>
                </a:solidFill>
              </a:rPr>
              <a:t>Human hip</a:t>
            </a:r>
          </a:p>
        </p:txBody>
      </p:sp>
      <p:sp>
        <p:nvSpPr>
          <p:cNvPr id="6" name="TextBox 5"/>
          <p:cNvSpPr txBox="1"/>
          <p:nvPr/>
        </p:nvSpPr>
        <p:spPr>
          <a:xfrm>
            <a:off x="250854" y="3738520"/>
            <a:ext cx="1401346" cy="400110"/>
          </a:xfrm>
          <a:prstGeom prst="rect">
            <a:avLst/>
          </a:prstGeom>
          <a:noFill/>
        </p:spPr>
        <p:txBody>
          <a:bodyPr wrap="none" rtlCol="0">
            <a:spAutoFit/>
          </a:bodyPr>
          <a:lstStyle/>
          <a:p>
            <a:r>
              <a:rPr lang="en-US" sz="2000" dirty="0">
                <a:solidFill>
                  <a:srgbClr val="FF0000"/>
                </a:solidFill>
              </a:rPr>
              <a:t>Sheet width</a:t>
            </a:r>
          </a:p>
        </p:txBody>
      </p:sp>
      <p:sp>
        <p:nvSpPr>
          <p:cNvPr id="7" name="TextBox 6"/>
          <p:cNvSpPr txBox="1"/>
          <p:nvPr/>
        </p:nvSpPr>
        <p:spPr>
          <a:xfrm>
            <a:off x="250854" y="2946721"/>
            <a:ext cx="2262158" cy="400110"/>
          </a:xfrm>
          <a:prstGeom prst="rect">
            <a:avLst/>
          </a:prstGeom>
          <a:noFill/>
        </p:spPr>
        <p:txBody>
          <a:bodyPr wrap="none" rtlCol="0">
            <a:spAutoFit/>
          </a:bodyPr>
          <a:lstStyle/>
          <a:p>
            <a:r>
              <a:rPr lang="en-US" sz="2000" dirty="0">
                <a:solidFill>
                  <a:srgbClr val="FF0000"/>
                </a:solidFill>
              </a:rPr>
              <a:t>Number of channels</a:t>
            </a:r>
          </a:p>
        </p:txBody>
      </p:sp>
      <p:grpSp>
        <p:nvGrpSpPr>
          <p:cNvPr id="8" name="Group 7"/>
          <p:cNvGrpSpPr/>
          <p:nvPr/>
        </p:nvGrpSpPr>
        <p:grpSpPr>
          <a:xfrm>
            <a:off x="3026421" y="2881633"/>
            <a:ext cx="3850521" cy="523220"/>
            <a:chOff x="3026421" y="2881633"/>
            <a:chExt cx="3850521" cy="523220"/>
          </a:xfrm>
        </p:grpSpPr>
        <p:sp>
          <p:nvSpPr>
            <p:cNvPr id="5" name="TextBox 4"/>
            <p:cNvSpPr txBox="1"/>
            <p:nvPr/>
          </p:nvSpPr>
          <p:spPr>
            <a:xfrm>
              <a:off x="3026421" y="2881633"/>
              <a:ext cx="364202" cy="523220"/>
            </a:xfrm>
            <a:prstGeom prst="rect">
              <a:avLst/>
            </a:prstGeom>
            <a:noFill/>
          </p:spPr>
          <p:txBody>
            <a:bodyPr wrap="none" rtlCol="0">
              <a:spAutoFit/>
            </a:bodyPr>
            <a:lstStyle/>
            <a:p>
              <a:r>
                <a:rPr lang="en-US" dirty="0">
                  <a:solidFill>
                    <a:srgbClr val="FF0000"/>
                  </a:solidFill>
                </a:rPr>
                <a:t>1</a:t>
              </a:r>
            </a:p>
          </p:txBody>
        </p:sp>
        <p:sp>
          <p:nvSpPr>
            <p:cNvPr id="9" name="TextBox 8"/>
            <p:cNvSpPr txBox="1"/>
            <p:nvPr/>
          </p:nvSpPr>
          <p:spPr>
            <a:xfrm>
              <a:off x="3753356" y="2881633"/>
              <a:ext cx="364202" cy="523220"/>
            </a:xfrm>
            <a:prstGeom prst="rect">
              <a:avLst/>
            </a:prstGeom>
            <a:noFill/>
          </p:spPr>
          <p:txBody>
            <a:bodyPr wrap="none" rtlCol="0">
              <a:spAutoFit/>
            </a:bodyPr>
            <a:lstStyle/>
            <a:p>
              <a:r>
                <a:rPr lang="en-US" dirty="0">
                  <a:solidFill>
                    <a:srgbClr val="FF0000"/>
                  </a:solidFill>
                </a:rPr>
                <a:t>2</a:t>
              </a:r>
            </a:p>
          </p:txBody>
        </p:sp>
        <p:sp>
          <p:nvSpPr>
            <p:cNvPr id="10" name="TextBox 9"/>
            <p:cNvSpPr txBox="1"/>
            <p:nvPr/>
          </p:nvSpPr>
          <p:spPr>
            <a:xfrm>
              <a:off x="4627296" y="2881633"/>
              <a:ext cx="364202" cy="523220"/>
            </a:xfrm>
            <a:prstGeom prst="rect">
              <a:avLst/>
            </a:prstGeom>
            <a:noFill/>
          </p:spPr>
          <p:txBody>
            <a:bodyPr wrap="none" rtlCol="0">
              <a:spAutoFit/>
            </a:bodyPr>
            <a:lstStyle/>
            <a:p>
              <a:r>
                <a:rPr lang="en-US" dirty="0">
                  <a:solidFill>
                    <a:srgbClr val="FF0000"/>
                  </a:solidFill>
                </a:rPr>
                <a:t>3</a:t>
              </a:r>
            </a:p>
          </p:txBody>
        </p:sp>
        <p:sp>
          <p:nvSpPr>
            <p:cNvPr id="11" name="TextBox 10"/>
            <p:cNvSpPr txBox="1"/>
            <p:nvPr/>
          </p:nvSpPr>
          <p:spPr>
            <a:xfrm>
              <a:off x="5598340" y="2881633"/>
              <a:ext cx="364202" cy="523220"/>
            </a:xfrm>
            <a:prstGeom prst="rect">
              <a:avLst/>
            </a:prstGeom>
            <a:noFill/>
          </p:spPr>
          <p:txBody>
            <a:bodyPr wrap="none" rtlCol="0">
              <a:spAutoFit/>
            </a:bodyPr>
            <a:lstStyle/>
            <a:p>
              <a:r>
                <a:rPr lang="en-US" dirty="0">
                  <a:solidFill>
                    <a:srgbClr val="FF0000"/>
                  </a:solidFill>
                </a:rPr>
                <a:t>4</a:t>
              </a:r>
            </a:p>
          </p:txBody>
        </p:sp>
        <p:sp>
          <p:nvSpPr>
            <p:cNvPr id="12" name="TextBox 11"/>
            <p:cNvSpPr txBox="1"/>
            <p:nvPr/>
          </p:nvSpPr>
          <p:spPr>
            <a:xfrm>
              <a:off x="6512740" y="2881633"/>
              <a:ext cx="364202" cy="523220"/>
            </a:xfrm>
            <a:prstGeom prst="rect">
              <a:avLst/>
            </a:prstGeom>
            <a:noFill/>
          </p:spPr>
          <p:txBody>
            <a:bodyPr wrap="none" rtlCol="0">
              <a:spAutoFit/>
            </a:bodyPr>
            <a:lstStyle/>
            <a:p>
              <a:r>
                <a:rPr lang="en-US" dirty="0">
                  <a:solidFill>
                    <a:srgbClr val="FF0000"/>
                  </a:solidFill>
                </a:rPr>
                <a:t>5</a:t>
              </a:r>
            </a:p>
          </p:txBody>
        </p:sp>
      </p:grpSp>
      <p:sp>
        <p:nvSpPr>
          <p:cNvPr id="13" name="TextBox 12"/>
          <p:cNvSpPr txBox="1"/>
          <p:nvPr/>
        </p:nvSpPr>
        <p:spPr>
          <a:xfrm>
            <a:off x="250854" y="6387773"/>
            <a:ext cx="4031873" cy="369332"/>
          </a:xfrm>
          <a:prstGeom prst="rect">
            <a:avLst/>
          </a:prstGeom>
          <a:noFill/>
        </p:spPr>
        <p:txBody>
          <a:bodyPr wrap="none" rtlCol="0">
            <a:spAutoFit/>
          </a:bodyPr>
          <a:lstStyle/>
          <a:p>
            <a:r>
              <a:rPr lang="en-US" sz="1800" dirty="0"/>
              <a:t>Here we allowed odd number of channels</a:t>
            </a:r>
          </a:p>
        </p:txBody>
      </p:sp>
    </p:spTree>
    <p:extLst>
      <p:ext uri="{BB962C8B-B14F-4D97-AF65-F5344CB8AC3E}">
        <p14:creationId xmlns:p14="http://schemas.microsoft.com/office/powerpoint/2010/main" val="184524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Scaling </a:t>
            </a:r>
            <a:br>
              <a:rPr lang="en-US" dirty="0"/>
            </a:br>
            <a:r>
              <a:rPr lang="en-US" dirty="0"/>
              <a:t>(Design Engine version 7099)</a:t>
            </a:r>
          </a:p>
        </p:txBody>
      </p:sp>
      <p:pic>
        <p:nvPicPr>
          <p:cNvPr id="2233346" name="Picture 2" descr="http://designbeta.cee.cornell.edu/Designs/EtFlocSedFi/7099/10Lps/EtFlocSedFiFloc_t.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0000"/>
          <a:stretch/>
        </p:blipFill>
        <p:spPr bwMode="auto">
          <a:xfrm rot="5400000">
            <a:off x="188216" y="4764835"/>
            <a:ext cx="1975104" cy="698717"/>
          </a:xfrm>
          <a:prstGeom prst="rect">
            <a:avLst/>
          </a:prstGeom>
          <a:noFill/>
          <a:extLst>
            <a:ext uri="{909E8E84-426E-40DD-AFC4-6F175D3DCCD1}">
              <a14:hiddenFill xmlns:a14="http://schemas.microsoft.com/office/drawing/2010/main">
                <a:solidFill>
                  <a:srgbClr val="FFFFFF"/>
                </a:solidFill>
              </a14:hiddenFill>
            </a:ext>
          </a:extLst>
        </p:spPr>
      </p:pic>
      <p:pic>
        <p:nvPicPr>
          <p:cNvPr id="2233348" name="Picture 4" descr="http://designbeta.cee.cornell.edu/Designs/EtFlocSedFi/7099/50Lps/EtFlocSedFiFloc_t.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8545"/>
          <a:stretch/>
        </p:blipFill>
        <p:spPr bwMode="auto">
          <a:xfrm rot="5400000">
            <a:off x="3886710" y="3931057"/>
            <a:ext cx="3054096" cy="13279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75981" y="1511611"/>
            <a:ext cx="1828800" cy="1323439"/>
          </a:xfrm>
          <a:prstGeom prst="rect">
            <a:avLst/>
          </a:prstGeom>
          <a:noFill/>
        </p:spPr>
        <p:txBody>
          <a:bodyPr wrap="square" rtlCol="0">
            <a:spAutoFit/>
          </a:bodyPr>
          <a:lstStyle/>
          <a:p>
            <a:r>
              <a:rPr lang="en-US" sz="2000" dirty="0"/>
              <a:t>50 L/s</a:t>
            </a:r>
          </a:p>
          <a:p>
            <a:r>
              <a:rPr lang="en-US" sz="2000" dirty="0"/>
              <a:t>0.56 m wide channels</a:t>
            </a:r>
          </a:p>
          <a:p>
            <a:r>
              <a:rPr lang="en-US" sz="2000" dirty="0"/>
              <a:t>6.68 m long</a:t>
            </a:r>
          </a:p>
        </p:txBody>
      </p:sp>
      <p:sp>
        <p:nvSpPr>
          <p:cNvPr id="8" name="TextBox 7"/>
          <p:cNvSpPr txBox="1"/>
          <p:nvPr/>
        </p:nvSpPr>
        <p:spPr>
          <a:xfrm>
            <a:off x="492711" y="1511611"/>
            <a:ext cx="1828800" cy="1323439"/>
          </a:xfrm>
          <a:prstGeom prst="rect">
            <a:avLst/>
          </a:prstGeom>
          <a:noFill/>
        </p:spPr>
        <p:txBody>
          <a:bodyPr wrap="square" rtlCol="0">
            <a:spAutoFit/>
          </a:bodyPr>
          <a:lstStyle/>
          <a:p>
            <a:r>
              <a:rPr lang="en-US" sz="2000" dirty="0"/>
              <a:t>10 L/s</a:t>
            </a:r>
          </a:p>
          <a:p>
            <a:r>
              <a:rPr lang="en-US" sz="2000" dirty="0"/>
              <a:t>0.53 m wide channels</a:t>
            </a:r>
          </a:p>
          <a:p>
            <a:r>
              <a:rPr lang="en-US" sz="2000" dirty="0"/>
              <a:t>4.33 m long</a:t>
            </a:r>
          </a:p>
        </p:txBody>
      </p:sp>
      <p:pic>
        <p:nvPicPr>
          <p:cNvPr id="2233350" name="Picture 6" descr="http://designbeta.cee.cornell.edu/Designs/EtFlocSedFi/7099/70Lps/EtFlocSedFiFloc_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1910"/>
          <a:stretch/>
        </p:blipFill>
        <p:spPr bwMode="auto">
          <a:xfrm rot="5400000">
            <a:off x="5959358" y="3697515"/>
            <a:ext cx="3328416" cy="1603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767616" y="1511611"/>
            <a:ext cx="1828800" cy="1323439"/>
          </a:xfrm>
          <a:prstGeom prst="rect">
            <a:avLst/>
          </a:prstGeom>
          <a:noFill/>
        </p:spPr>
        <p:txBody>
          <a:bodyPr wrap="square" rtlCol="0">
            <a:spAutoFit/>
          </a:bodyPr>
          <a:lstStyle/>
          <a:p>
            <a:r>
              <a:rPr lang="en-US" sz="2000" dirty="0"/>
              <a:t>70 L/s</a:t>
            </a:r>
          </a:p>
          <a:p>
            <a:r>
              <a:rPr lang="en-US" sz="2000" dirty="0"/>
              <a:t>0.72 m wide channels</a:t>
            </a:r>
          </a:p>
          <a:p>
            <a:r>
              <a:rPr lang="en-US" sz="2000" dirty="0"/>
              <a:t>7.27 m long</a:t>
            </a:r>
          </a:p>
        </p:txBody>
      </p:sp>
      <p:sp>
        <p:nvSpPr>
          <p:cNvPr id="11" name="TextBox 10"/>
          <p:cNvSpPr txBox="1"/>
          <p:nvPr/>
        </p:nvSpPr>
        <p:spPr>
          <a:xfrm>
            <a:off x="2584346" y="1511611"/>
            <a:ext cx="1828800" cy="1323439"/>
          </a:xfrm>
          <a:prstGeom prst="rect">
            <a:avLst/>
          </a:prstGeom>
          <a:noFill/>
        </p:spPr>
        <p:txBody>
          <a:bodyPr wrap="square" rtlCol="0">
            <a:spAutoFit/>
          </a:bodyPr>
          <a:lstStyle/>
          <a:p>
            <a:r>
              <a:rPr lang="en-US" sz="2000" dirty="0"/>
              <a:t>20 L/s</a:t>
            </a:r>
          </a:p>
          <a:p>
            <a:r>
              <a:rPr lang="en-US" sz="2000" dirty="0"/>
              <a:t>0.55 m wide channels</a:t>
            </a:r>
          </a:p>
          <a:p>
            <a:r>
              <a:rPr lang="en-US" sz="2000" dirty="0"/>
              <a:t>5.90 m long</a:t>
            </a:r>
          </a:p>
        </p:txBody>
      </p:sp>
      <p:pic>
        <p:nvPicPr>
          <p:cNvPr id="2233352" name="Picture 8" descr="http://designbeta.cee.cornell.edu/Designs/EtFlocSedFi/7099/20Lps/EtFlocSedFiFloc_t.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64168"/>
          <a:stretch/>
        </p:blipFill>
        <p:spPr bwMode="auto">
          <a:xfrm rot="5400000">
            <a:off x="1882905" y="4431402"/>
            <a:ext cx="2697480" cy="683871"/>
          </a:xfrm>
          <a:prstGeom prst="rect">
            <a:avLst/>
          </a:prstGeom>
          <a:noFill/>
          <a:extLst>
            <a:ext uri="{909E8E84-426E-40DD-AFC4-6F175D3DCCD1}">
              <a14:hiddenFill xmlns:a14="http://schemas.microsoft.com/office/drawing/2010/main">
                <a:solidFill>
                  <a:srgbClr val="FFFFFF"/>
                </a:solidFill>
              </a14:hiddenFill>
            </a:ext>
          </a:extLst>
        </p:spPr>
      </p:pic>
      <p:pic>
        <p:nvPicPr>
          <p:cNvPr id="2233354" name="Picture 10" descr="http://designbeta.cee.cornell.edu/Designs/EtFlocSedFi/7099/20Lps/EtFlocSedFiFloc_f.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7735"/>
          <a:stretch/>
        </p:blipFill>
        <p:spPr bwMode="auto">
          <a:xfrm>
            <a:off x="2015773" y="6122078"/>
            <a:ext cx="1978199"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6" name="Picture 12" descr="http://designbeta.cee.cornell.edu/Designs/EtFlocSedFi/7099/10Lps/EtFlocSedFiFloc_f.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8776"/>
          <a:stretch/>
        </p:blipFill>
        <p:spPr bwMode="auto">
          <a:xfrm>
            <a:off x="247721" y="6122078"/>
            <a:ext cx="1451627"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58" name="Picture 14" descr="http://designbeta.cee.cornell.edu/Designs/EtFlocSedFi/7099/50Lps/EtFlocSedFiFloc_f.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2627"/>
          <a:stretch/>
        </p:blipFill>
        <p:spPr bwMode="auto">
          <a:xfrm>
            <a:off x="4322511" y="6122078"/>
            <a:ext cx="2182493" cy="731520"/>
          </a:xfrm>
          <a:prstGeom prst="rect">
            <a:avLst/>
          </a:prstGeom>
          <a:noFill/>
          <a:extLst>
            <a:ext uri="{909E8E84-426E-40DD-AFC4-6F175D3DCCD1}">
              <a14:hiddenFill xmlns:a14="http://schemas.microsoft.com/office/drawing/2010/main">
                <a:solidFill>
                  <a:srgbClr val="FFFFFF"/>
                </a:solidFill>
              </a14:hiddenFill>
            </a:ext>
          </a:extLst>
        </p:spPr>
      </p:pic>
      <p:pic>
        <p:nvPicPr>
          <p:cNvPr id="2233360" name="Picture 16" descr="http://designbeta.cee.cornell.edu/Designs/EtFlocSedFi/7099/70Lps/EtFlocSedFiFloc_f.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56184"/>
          <a:stretch/>
        </p:blipFill>
        <p:spPr bwMode="auto">
          <a:xfrm>
            <a:off x="6692206" y="6122078"/>
            <a:ext cx="2359655"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7326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effectLst/>
        </p:spPr>
        <p:txBody>
          <a:bodyPr/>
          <a:lstStyle/>
          <a:p>
            <a:pPr algn="l"/>
            <a:r>
              <a:rPr lang="en-US" dirty="0"/>
              <a:t>More details</a:t>
            </a:r>
          </a:p>
        </p:txBody>
      </p:sp>
      <p:sp>
        <p:nvSpPr>
          <p:cNvPr id="139267" name="Rectangle 3"/>
          <p:cNvSpPr>
            <a:spLocks noGrp="1" noChangeArrowheads="1"/>
          </p:cNvSpPr>
          <p:nvPr>
            <p:ph idx="1"/>
          </p:nvPr>
        </p:nvSpPr>
        <p:spPr>
          <a:xfrm>
            <a:off x="707065" y="1683488"/>
            <a:ext cx="7772400" cy="4552950"/>
          </a:xfrm>
        </p:spPr>
        <p:txBody>
          <a:bodyPr/>
          <a:lstStyle/>
          <a:p>
            <a:pPr>
              <a:lnSpc>
                <a:spcPct val="80000"/>
              </a:lnSpc>
            </a:pPr>
            <a:r>
              <a:rPr lang="en-US" sz="2800" dirty="0"/>
              <a:t>The ports between channels should have the same cross sectional area as WS</a:t>
            </a:r>
          </a:p>
          <a:p>
            <a:pPr>
              <a:lnSpc>
                <a:spcPct val="80000"/>
              </a:lnSpc>
            </a:pPr>
            <a:r>
              <a:rPr lang="en-US" sz="2800" dirty="0"/>
              <a:t>The number of chambers per canal (except in the last canal) is even – the number of baffles is odd</a:t>
            </a:r>
          </a:p>
          <a:p>
            <a:pPr>
              <a:lnSpc>
                <a:spcPct val="80000"/>
              </a:lnSpc>
            </a:pPr>
            <a:r>
              <a:rPr lang="en-US" sz="2800" dirty="0"/>
              <a:t>The number of chambers in the last canal is odd – the number of baffles is even</a:t>
            </a:r>
          </a:p>
          <a:p>
            <a:pPr>
              <a:lnSpc>
                <a:spcPct val="80000"/>
              </a:lnSpc>
            </a:pPr>
            <a:r>
              <a:rPr lang="en-US" sz="2800" dirty="0"/>
              <a:t>Why?</a:t>
            </a:r>
          </a:p>
          <a:p>
            <a:pPr>
              <a:lnSpc>
                <a:spcPct val="80000"/>
              </a:lnSpc>
            </a:pPr>
            <a:endParaRPr lang="en-US" sz="2800"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6546457" y="7553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2543263" y="4161803"/>
            <a:ext cx="5131173" cy="2875421"/>
          </a:xfrm>
          <a:prstGeom prst="rect">
            <a:avLst/>
          </a:prstGeom>
          <a:noFill/>
          <a:ln w="9525">
            <a:noFill/>
            <a:miter lim="800000"/>
            <a:headEnd/>
            <a:tailEnd/>
          </a:ln>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662" y="2361362"/>
            <a:ext cx="8843738" cy="3406391"/>
          </a:xfrm>
          <a:prstGeom prst="rect">
            <a:avLst/>
          </a:prstGeom>
        </p:spPr>
      </p:pic>
      <p:sp>
        <p:nvSpPr>
          <p:cNvPr id="5" name="Oval 4"/>
          <p:cNvSpPr/>
          <p:nvPr/>
        </p:nvSpPr>
        <p:spPr>
          <a:xfrm>
            <a:off x="7689749" y="3403201"/>
            <a:ext cx="137160" cy="137160"/>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3689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endCondLst>
                                    <p:cond evt="onNext" delay="0">
                                      <p:tgtEl>
                                        <p:sldTgt/>
                                      </p:tgtEl>
                                    </p:cond>
                                  </p:endCondLst>
                                  <p:childTnLst>
                                    <p:animMotion origin="layout" path="M 2.5E-6 -0.00093 L 0.02205 -0.00093 L 0.02205 0.09676 C 0.01909 0.10926 0.00972 0.10926 0.00607 0.09676 C -0.00417 0.06736 -0.01702 0.03819 -0.02604 0.00764 C -0.03212 -0.00833 -0.04636 -0.01852 -0.05052 -0.02269 C -0.05382 -0.02245 -0.06476 -0.01782 -0.06841 -0.01782 C -0.06736 0.05417 -0.06962 0.13079 -0.06962 0.2088 C -0.08959 0.23056 -0.09566 0.27593 -0.1125 0.27153 C -0.12952 0.26782 -0.15868 0.23611 -0.17084 0.18773 C -0.18438 0.15301 -0.18056 0.0213 -0.20504 0.01319 C -0.23073 0.01319 -0.21962 0.2706 -0.24653 0.27593 C -0.27587 0.27639 -0.25295 0.0169 -0.27604 0.01597 C -0.30313 0.01042 -0.2941 0.25949 -0.31372 0.26782 C -0.33924 0.26944 -0.31129 0.00556 -0.33472 0.00856 C -0.3566 0.00069 -0.3625 0.2706 -0.38941 0.2706 C -0.41129 0.27431 -0.40643 0.0044 -0.41736 0.00347 C -0.42882 0.00185 -0.42726 0.26412 -0.45781 0.26412 C -0.48108 0.25486 -0.46146 0.00856 -0.48959 0.00764 C -0.51632 0.00069 -0.49792 0.25856 -0.525 0.25394 C -0.55174 0.25579 -0.53334 0.01875 -0.55052 0.00856 C -0.57847 0.01042 -0.57361 0.24444 -0.59722 0.25301 C -0.6191 0.24606 -0.59809 -0.00185 -0.62847 0.00093 C -0.66754 0.00093 -0.63472 0.25116 -0.67014 0.2537 C -0.69132 0.24815 -0.6691 0.00347 -0.69584 -0.00093 C -0.71893 -0.00278 -0.72084 0.24236 -0.74011 0.24051 C -0.76268 0.24144 -0.74028 0.00023 -0.7691 0.00069 C -0.79809 0.00093 -0.78229 0.1463 -0.78837 0.21667 L -0.78837 0.21759 " pathEditMode="relative" rAng="0" ptsTypes="AAAAAAAAAAAAAAAAAAAAAAAAAAAAA">
                                      <p:cBhvr>
                                        <p:cTn id="6" dur="20000" fill="hold"/>
                                        <p:tgtEl>
                                          <p:spTgt spid="5"/>
                                        </p:tgtEl>
                                        <p:attrNameLst>
                                          <p:attrName>ppt_x</p:attrName>
                                          <p:attrName>ppt_y</p:attrName>
                                        </p:attrNameLst>
                                      </p:cBhvr>
                                      <p:rCtr x="-38316" y="1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50724" y="1818752"/>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50725" y="1818752"/>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793818" y="1969503"/>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2061578" y="1969503"/>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329338" y="1969503"/>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597098" y="1969503"/>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6097623" y="2568266"/>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6234172" y="2193927"/>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6005719" y="1818752"/>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6225011" y="1745174"/>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5999794" y="2084347"/>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6018432" y="2778369"/>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6266669" y="4362209"/>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2197363" y="4486121"/>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73006" y="4274670"/>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6360959" y="5121793"/>
            <a:ext cx="2095543" cy="696686"/>
          </a:xfrm>
          <a:prstGeom prst="rect">
            <a:avLst/>
          </a:prstGeom>
        </p:spPr>
      </p:pic>
      <p:sp>
        <p:nvSpPr>
          <p:cNvPr id="64" name="TextBox 63"/>
          <p:cNvSpPr txBox="1"/>
          <p:nvPr/>
        </p:nvSpPr>
        <p:spPr>
          <a:xfrm>
            <a:off x="1907864" y="5964332"/>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2204457" y="5470136"/>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2523552" y="2920595"/>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7005054" y="3288316"/>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9360670" y="3761306"/>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9271726" y="218628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0462" y="1981200"/>
            <a:ext cx="4103076" cy="4114800"/>
          </a:xfrm>
        </p:spPr>
        <p:txBody>
          <a:bodyPr/>
          <a:lstStyle/>
          <a:p>
            <a:r>
              <a:rPr lang="en-US" dirty="0"/>
              <a:t>What are some alternate geometries?</a:t>
            </a:r>
          </a:p>
          <a:p>
            <a:r>
              <a:rPr lang="en-US" dirty="0"/>
              <a:t>How else could you generate head loss to create collisions?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pic>
        <p:nvPicPr>
          <p:cNvPr id="2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Reflection Questions</a:t>
            </a:r>
          </a:p>
        </p:txBody>
      </p:sp>
      <p:sp>
        <p:nvSpPr>
          <p:cNvPr id="3" name="Content Placeholder 2"/>
          <p:cNvSpPr>
            <a:spLocks noGrp="1"/>
          </p:cNvSpPr>
          <p:nvPr>
            <p:ph idx="1"/>
          </p:nvPr>
        </p:nvSpPr>
        <p:spPr>
          <a:xfrm>
            <a:off x="457200" y="1600200"/>
            <a:ext cx="5548184" cy="4525963"/>
          </a:xfrm>
        </p:spPr>
        <p:txBody>
          <a:bodyPr/>
          <a:lstStyle/>
          <a:p>
            <a:r>
              <a:rPr lang="en-US" dirty="0"/>
              <a:t>What is the relationship between potential energy loss and the average velocity gradient in a flocculator?</a:t>
            </a:r>
          </a:p>
          <a:p>
            <a:r>
              <a:rPr lang="en-US" dirty="0"/>
              <a:t>How did AguaClara get around the 45 cm limitation?</a:t>
            </a:r>
          </a:p>
          <a:p>
            <a:r>
              <a:rPr lang="en-US" dirty="0"/>
              <a:t>How does the non uniformity of </a:t>
            </a:r>
            <a:r>
              <a:rPr lang="en-US" dirty="0">
                <a:latin typeface="Symbol" pitchFamily="18" charset="2"/>
              </a:rPr>
              <a:t>e</a:t>
            </a:r>
            <a:r>
              <a:rPr lang="en-US" dirty="0"/>
              <a:t> (or G) influence efficiency of energy use?</a:t>
            </a:r>
          </a:p>
          <a:p>
            <a:endParaRPr lang="en-US" dirty="0"/>
          </a:p>
        </p:txBody>
      </p:sp>
      <p:pic>
        <p:nvPicPr>
          <p:cNvPr id="6" name="Picture 6">
            <a:hlinkClick r:id="rId3" action="ppaction://hlinksldjump"/>
          </p:cNvPr>
          <p:cNvPicPr>
            <a:picLocks noChangeAspect="1" noChangeArrowheads="1"/>
          </p:cNvPicPr>
          <p:nvPr/>
        </p:nvPicPr>
        <p:blipFill>
          <a:blip r:embed="rId4" cstate="screen"/>
          <a:srcRect/>
          <a:stretch>
            <a:fillRect/>
          </a:stretch>
        </p:blipFill>
        <p:spPr bwMode="auto">
          <a:xfrm>
            <a:off x="5739857" y="5267456"/>
            <a:ext cx="3097212" cy="725488"/>
          </a:xfrm>
          <a:prstGeom prst="rect">
            <a:avLst/>
          </a:prstGeom>
          <a:noFill/>
          <a:ln w="12700">
            <a:noFill/>
            <a:miter lim="800000"/>
            <a:headEnd type="none" w="lg" len="med"/>
            <a:tailEnd type="none" w="lg" len="med"/>
          </a:ln>
          <a:effectLst/>
        </p:spPr>
      </p:pic>
      <p:pic>
        <p:nvPicPr>
          <p:cNvPr id="4" name="Picture 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9144000" y="1984257"/>
            <a:ext cx="3210666" cy="556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07407E-6 L -0.39462 -4.07407E-6 " pathEditMode="relative" rAng="0" ptsTypes="AA">
                                      <p:cBhvr>
                                        <p:cTn id="6" dur="2000" fill="hold"/>
                                        <p:tgtEl>
                                          <p:spTgt spid="4"/>
                                        </p:tgtEl>
                                        <p:attrNameLst>
                                          <p:attrName>ppt_x</p:attrName>
                                          <p:attrName>ppt_y</p:attrName>
                                        </p:attrNameLst>
                                      </p:cBhvr>
                                      <p:rCtr x="-1974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a:t>
            </a:r>
          </a:p>
          <a:p>
            <a:pPr lvl="1"/>
            <a:r>
              <a:rPr lang="en-US" dirty="0"/>
              <a:t>Close to plug flow (no short circuiting)</a:t>
            </a:r>
          </a:p>
          <a:p>
            <a:r>
              <a:rPr lang="en-US" dirty="0"/>
              <a:t>Why not tapered G</a:t>
            </a:r>
            <a:r>
              <a:rPr lang="en-US" baseline="-25000" dirty="0"/>
              <a:t>CS</a:t>
            </a:r>
            <a:r>
              <a:rPr lang="en-US" dirty="0"/>
              <a:t>?</a:t>
            </a:r>
          </a:p>
          <a:p>
            <a:pPr lvl="1"/>
            <a:r>
              <a:rPr lang="en-US" dirty="0"/>
              <a:t>Big flocs aren’t our goal! No reason for tapering!</a:t>
            </a:r>
          </a:p>
          <a:p>
            <a:r>
              <a:rPr lang="en-US" dirty="0"/>
              <a:t>Why much higher G</a:t>
            </a:r>
            <a:r>
              <a:rPr lang="en-US" baseline="-25000" dirty="0"/>
              <a:t>CS</a:t>
            </a:r>
            <a:r>
              <a:rPr lang="en-US" dirty="0"/>
              <a:t>?</a:t>
            </a:r>
          </a:p>
          <a:p>
            <a:pPr lvl="1"/>
            <a:r>
              <a:rPr lang="en-US" dirty="0"/>
              <a:t>We will make big flocs in the floc blanket </a:t>
            </a:r>
          </a:p>
          <a:p>
            <a:r>
              <a:rPr lang="en-US" dirty="0"/>
              <a:t>Why do we use G</a:t>
            </a:r>
            <a:r>
              <a:rPr lang="en-US" baseline="-25000" dirty="0"/>
              <a:t>CS</a:t>
            </a:r>
            <a:r>
              <a:rPr lang="en-US" dirty="0"/>
              <a:t> rather than     ? </a:t>
            </a:r>
          </a:p>
          <a:p>
            <a:pPr lvl="1"/>
            <a:r>
              <a:rPr lang="en-US" dirty="0"/>
              <a:t>It isn’t an average. It is an approximation.</a:t>
            </a:r>
          </a:p>
          <a:p>
            <a:endParaRPr lang="en-US" dirty="0"/>
          </a:p>
        </p:txBody>
      </p:sp>
      <p:pic>
        <p:nvPicPr>
          <p:cNvPr id="4" name="Picture 3"/>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8276" y="5504016"/>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Energy dissipation rate determines the spacing of the baffles.</a:t>
            </a:r>
          </a:p>
          <a:p>
            <a:r>
              <a:rPr lang="en-US" dirty="0"/>
              <a:t>Energy is used most efficiently to create collisions when the energy dissipation rate is uniform. Therefore H/S between 3 and 6 is best.</a:t>
            </a:r>
          </a:p>
          <a:p>
            <a:r>
              <a:rPr lang="en-US" dirty="0"/>
              <a:t>Collision potential is a function of geometry and a function of flow rate</a:t>
            </a:r>
          </a:p>
          <a:p>
            <a:endParaRPr lang="en-US" dirty="0"/>
          </a:p>
        </p:txBody>
      </p:sp>
    </p:spTree>
    <p:extLst>
      <p:ext uri="{BB962C8B-B14F-4D97-AF65-F5344CB8AC3E}">
        <p14:creationId xmlns:p14="http://schemas.microsoft.com/office/powerpoint/2010/main" val="24007733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a:t>The Energy Dissipation Rate isn’t uniform</a:t>
            </a:r>
            <a:endParaRPr lang="en-US" dirty="0"/>
          </a:p>
        </p:txBody>
      </p:sp>
      <p:sp>
        <p:nvSpPr>
          <p:cNvPr id="27" name="Content Placeholder 26"/>
          <p:cNvSpPr>
            <a:spLocks noGrp="1"/>
          </p:cNvSpPr>
          <p:nvPr>
            <p:ph idx="1"/>
          </p:nvPr>
        </p:nvSpPr>
        <p:spPr>
          <a:xfrm>
            <a:off x="457200" y="1600200"/>
            <a:ext cx="7325833" cy="4525963"/>
          </a:xfrm>
        </p:spPr>
        <p:txBody>
          <a:bodyPr/>
          <a:lstStyle/>
          <a:p>
            <a:r>
              <a:rPr lang="en-US" dirty="0"/>
              <a:t>Ideally (for optimal efficiency) the flocculator would have a completely uniform energy dissipation rate</a:t>
            </a:r>
          </a:p>
          <a:p>
            <a:r>
              <a:rPr lang="en-US" dirty="0"/>
              <a:t>We can evaluate the energy dissipation rate uniformity of various designs as a function of H/S</a:t>
            </a:r>
          </a:p>
        </p:txBody>
      </p:sp>
      <p:grpSp>
        <p:nvGrpSpPr>
          <p:cNvPr id="3" name="Group 2"/>
          <p:cNvGrpSpPr/>
          <p:nvPr/>
        </p:nvGrpSpPr>
        <p:grpSpPr>
          <a:xfrm>
            <a:off x="401795" y="2911755"/>
            <a:ext cx="8345487" cy="3683000"/>
            <a:chOff x="798513" y="3076575"/>
            <a:chExt cx="8345487" cy="3683000"/>
          </a:xfrm>
        </p:grpSpPr>
        <p:grpSp>
          <p:nvGrpSpPr>
            <p:cNvPr id="4" name="Group 30"/>
            <p:cNvGrpSpPr>
              <a:grpSpLocks/>
            </p:cNvGrpSpPr>
            <p:nvPr/>
          </p:nvGrpSpPr>
          <p:grpSpPr bwMode="auto">
            <a:xfrm>
              <a:off x="906461" y="5362575"/>
              <a:ext cx="7056435" cy="1289050"/>
              <a:chOff x="661" y="2928"/>
              <a:chExt cx="4445" cy="812"/>
            </a:xfrm>
          </p:grpSpPr>
          <p:sp>
            <p:nvSpPr>
              <p:cNvPr id="7" name="Rectangle 7"/>
              <p:cNvSpPr>
                <a:spLocks noChangeArrowheads="1"/>
              </p:cNvSpPr>
              <p:nvPr/>
            </p:nvSpPr>
            <p:spPr bwMode="auto">
              <a:xfrm>
                <a:off x="664" y="3167"/>
                <a:ext cx="4429" cy="330"/>
              </a:xfrm>
              <a:prstGeom prst="rect">
                <a:avLst/>
              </a:prstGeom>
              <a:solidFill>
                <a:srgbClr val="69FF7B"/>
              </a:solidFill>
              <a:ln w="12700">
                <a:solidFill>
                  <a:schemeClr val="tx1"/>
                </a:solidFill>
                <a:miter lim="800000"/>
                <a:headEnd type="none" w="lg" len="med"/>
                <a:tailEnd type="none" w="lg" len="med"/>
              </a:ln>
              <a:effectLst/>
            </p:spPr>
            <p:txBody>
              <a:bodyPr anchor="ctr">
                <a:spAutoFit/>
              </a:bodyPr>
              <a:lstStyle/>
              <a:p>
                <a:endParaRPr lang="en-US"/>
              </a:p>
            </p:txBody>
          </p:sp>
          <p:grpSp>
            <p:nvGrpSpPr>
              <p:cNvPr id="8" name="Group 19"/>
              <p:cNvGrpSpPr>
                <a:grpSpLocks/>
              </p:cNvGrpSpPr>
              <p:nvPr/>
            </p:nvGrpSpPr>
            <p:grpSpPr bwMode="auto">
              <a:xfrm>
                <a:off x="943" y="2928"/>
                <a:ext cx="4163" cy="812"/>
                <a:chOff x="943" y="2928"/>
                <a:chExt cx="4163" cy="812"/>
              </a:xfrm>
            </p:grpSpPr>
            <p:pic>
              <p:nvPicPr>
                <p:cNvPr id="18"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9"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20"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21"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22"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23"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24"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25"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nvGrpSpPr>
              <p:cNvPr id="9" name="Group 20"/>
              <p:cNvGrpSpPr>
                <a:grpSpLocks/>
              </p:cNvGrpSpPr>
              <p:nvPr/>
            </p:nvGrpSpPr>
            <p:grpSpPr bwMode="auto">
              <a:xfrm flipV="1">
                <a:off x="661" y="2928"/>
                <a:ext cx="4163" cy="812"/>
                <a:chOff x="943" y="2928"/>
                <a:chExt cx="4163" cy="812"/>
              </a:xfrm>
            </p:grpSpPr>
            <p:pic>
              <p:nvPicPr>
                <p:cNvPr id="10" name="Picture 3"/>
                <p:cNvPicPr>
                  <a:picLocks noChangeAspect="1" noChangeArrowheads="1"/>
                </p:cNvPicPr>
                <p:nvPr/>
              </p:nvPicPr>
              <p:blipFill>
                <a:blip r:embed="rId2" cstate="screen"/>
                <a:srcRect/>
                <a:stretch>
                  <a:fillRect/>
                </a:stretch>
              </p:blipFill>
              <p:spPr bwMode="auto">
                <a:xfrm>
                  <a:off x="943" y="2928"/>
                  <a:ext cx="257" cy="812"/>
                </a:xfrm>
                <a:prstGeom prst="rect">
                  <a:avLst/>
                </a:prstGeom>
                <a:noFill/>
                <a:ln w="1">
                  <a:noFill/>
                  <a:miter lim="800000"/>
                  <a:headEnd/>
                  <a:tailEnd/>
                </a:ln>
              </p:spPr>
            </p:pic>
            <p:pic>
              <p:nvPicPr>
                <p:cNvPr id="11" name="Picture 3"/>
                <p:cNvPicPr>
                  <a:picLocks noChangeAspect="1" noChangeArrowheads="1"/>
                </p:cNvPicPr>
                <p:nvPr/>
              </p:nvPicPr>
              <p:blipFill>
                <a:blip r:embed="rId2" cstate="screen"/>
                <a:srcRect/>
                <a:stretch>
                  <a:fillRect/>
                </a:stretch>
              </p:blipFill>
              <p:spPr bwMode="auto">
                <a:xfrm>
                  <a:off x="1501" y="2928"/>
                  <a:ext cx="257" cy="812"/>
                </a:xfrm>
                <a:prstGeom prst="rect">
                  <a:avLst/>
                </a:prstGeom>
                <a:noFill/>
                <a:ln w="1">
                  <a:noFill/>
                  <a:miter lim="800000"/>
                  <a:headEnd/>
                  <a:tailEnd/>
                </a:ln>
              </p:spPr>
            </p:pic>
            <p:pic>
              <p:nvPicPr>
                <p:cNvPr id="12" name="Picture 3"/>
                <p:cNvPicPr>
                  <a:picLocks noChangeAspect="1" noChangeArrowheads="1"/>
                </p:cNvPicPr>
                <p:nvPr/>
              </p:nvPicPr>
              <p:blipFill>
                <a:blip r:embed="rId2" cstate="screen"/>
                <a:srcRect/>
                <a:stretch>
                  <a:fillRect/>
                </a:stretch>
              </p:blipFill>
              <p:spPr bwMode="auto">
                <a:xfrm>
                  <a:off x="2059" y="2928"/>
                  <a:ext cx="257" cy="812"/>
                </a:xfrm>
                <a:prstGeom prst="rect">
                  <a:avLst/>
                </a:prstGeom>
                <a:noFill/>
                <a:ln w="1">
                  <a:noFill/>
                  <a:miter lim="800000"/>
                  <a:headEnd/>
                  <a:tailEnd/>
                </a:ln>
              </p:spPr>
            </p:pic>
            <p:pic>
              <p:nvPicPr>
                <p:cNvPr id="13" name="Picture 3"/>
                <p:cNvPicPr>
                  <a:picLocks noChangeAspect="1" noChangeArrowheads="1"/>
                </p:cNvPicPr>
                <p:nvPr/>
              </p:nvPicPr>
              <p:blipFill>
                <a:blip r:embed="rId2" cstate="screen"/>
                <a:srcRect/>
                <a:stretch>
                  <a:fillRect/>
                </a:stretch>
              </p:blipFill>
              <p:spPr bwMode="auto">
                <a:xfrm>
                  <a:off x="2617" y="2928"/>
                  <a:ext cx="257" cy="812"/>
                </a:xfrm>
                <a:prstGeom prst="rect">
                  <a:avLst/>
                </a:prstGeom>
                <a:noFill/>
                <a:ln w="1">
                  <a:noFill/>
                  <a:miter lim="800000"/>
                  <a:headEnd/>
                  <a:tailEnd/>
                </a:ln>
              </p:spPr>
            </p:pic>
            <p:pic>
              <p:nvPicPr>
                <p:cNvPr id="14" name="Picture 3"/>
                <p:cNvPicPr>
                  <a:picLocks noChangeAspect="1" noChangeArrowheads="1"/>
                </p:cNvPicPr>
                <p:nvPr/>
              </p:nvPicPr>
              <p:blipFill>
                <a:blip r:embed="rId2" cstate="screen"/>
                <a:srcRect/>
                <a:stretch>
                  <a:fillRect/>
                </a:stretch>
              </p:blipFill>
              <p:spPr bwMode="auto">
                <a:xfrm>
                  <a:off x="3175" y="2928"/>
                  <a:ext cx="257" cy="812"/>
                </a:xfrm>
                <a:prstGeom prst="rect">
                  <a:avLst/>
                </a:prstGeom>
                <a:noFill/>
                <a:ln w="1">
                  <a:noFill/>
                  <a:miter lim="800000"/>
                  <a:headEnd/>
                  <a:tailEnd/>
                </a:ln>
              </p:spPr>
            </p:pic>
            <p:pic>
              <p:nvPicPr>
                <p:cNvPr id="15" name="Picture 3"/>
                <p:cNvPicPr>
                  <a:picLocks noChangeAspect="1" noChangeArrowheads="1"/>
                </p:cNvPicPr>
                <p:nvPr/>
              </p:nvPicPr>
              <p:blipFill>
                <a:blip r:embed="rId2" cstate="screen"/>
                <a:srcRect/>
                <a:stretch>
                  <a:fillRect/>
                </a:stretch>
              </p:blipFill>
              <p:spPr bwMode="auto">
                <a:xfrm>
                  <a:off x="3733" y="2928"/>
                  <a:ext cx="257" cy="812"/>
                </a:xfrm>
                <a:prstGeom prst="rect">
                  <a:avLst/>
                </a:prstGeom>
                <a:noFill/>
                <a:ln w="1">
                  <a:noFill/>
                  <a:miter lim="800000"/>
                  <a:headEnd/>
                  <a:tailEnd/>
                </a:ln>
              </p:spPr>
            </p:pic>
            <p:pic>
              <p:nvPicPr>
                <p:cNvPr id="16" name="Picture 3"/>
                <p:cNvPicPr>
                  <a:picLocks noChangeAspect="1" noChangeArrowheads="1"/>
                </p:cNvPicPr>
                <p:nvPr/>
              </p:nvPicPr>
              <p:blipFill>
                <a:blip r:embed="rId2" cstate="screen"/>
                <a:srcRect/>
                <a:stretch>
                  <a:fillRect/>
                </a:stretch>
              </p:blipFill>
              <p:spPr bwMode="auto">
                <a:xfrm>
                  <a:off x="4291" y="2928"/>
                  <a:ext cx="257" cy="812"/>
                </a:xfrm>
                <a:prstGeom prst="rect">
                  <a:avLst/>
                </a:prstGeom>
                <a:noFill/>
                <a:ln w="1">
                  <a:noFill/>
                  <a:miter lim="800000"/>
                  <a:headEnd/>
                  <a:tailEnd/>
                </a:ln>
              </p:spPr>
            </p:pic>
            <p:pic>
              <p:nvPicPr>
                <p:cNvPr id="17" name="Picture 3"/>
                <p:cNvPicPr>
                  <a:picLocks noChangeAspect="1" noChangeArrowheads="1"/>
                </p:cNvPicPr>
                <p:nvPr/>
              </p:nvPicPr>
              <p:blipFill>
                <a:blip r:embed="rId2" cstate="screen"/>
                <a:srcRect/>
                <a:stretch>
                  <a:fillRect/>
                </a:stretch>
              </p:blipFill>
              <p:spPr bwMode="auto">
                <a:xfrm>
                  <a:off x="4849" y="2928"/>
                  <a:ext cx="257" cy="812"/>
                </a:xfrm>
                <a:prstGeom prst="rect">
                  <a:avLst/>
                </a:prstGeom>
                <a:noFill/>
                <a:ln w="1">
                  <a:noFill/>
                  <a:miter lim="800000"/>
                  <a:headEnd/>
                  <a:tailEnd/>
                </a:ln>
              </p:spPr>
            </p:pic>
          </p:grpSp>
        </p:grpSp>
        <p:pic>
          <p:nvPicPr>
            <p:cNvPr id="5" name="Picture 3"/>
            <p:cNvPicPr>
              <a:picLocks noChangeAspect="1" noChangeArrowheads="1"/>
            </p:cNvPicPr>
            <p:nvPr/>
          </p:nvPicPr>
          <p:blipFill>
            <a:blip r:embed="rId3" cstate="screen"/>
            <a:srcRect/>
            <a:stretch>
              <a:fillRect/>
            </a:stretch>
          </p:blipFill>
          <p:spPr bwMode="auto">
            <a:xfrm>
              <a:off x="8313738" y="3076575"/>
              <a:ext cx="830262" cy="3643313"/>
            </a:xfrm>
            <a:prstGeom prst="rect">
              <a:avLst/>
            </a:prstGeom>
            <a:noFill/>
            <a:ln w="1">
              <a:noFill/>
              <a:miter lim="800000"/>
              <a:headEnd/>
              <a:tailEnd/>
            </a:ln>
          </p:spPr>
        </p:pic>
        <p:pic>
          <p:nvPicPr>
            <p:cNvPr id="6" name="Picture 8" descr="50 Lps 2 bays-Model side"/>
            <p:cNvPicPr>
              <a:picLocks noChangeAspect="1" noChangeArrowheads="1"/>
            </p:cNvPicPr>
            <p:nvPr/>
          </p:nvPicPr>
          <p:blipFill>
            <a:blip r:embed="rId4" cstate="screen">
              <a:clrChange>
                <a:clrFrom>
                  <a:srgbClr val="FFFFFF"/>
                </a:clrFrom>
                <a:clrTo>
                  <a:srgbClr val="FFFFFF">
                    <a:alpha val="0"/>
                  </a:srgbClr>
                </a:clrTo>
              </a:clrChange>
              <a:lum bright="-100000"/>
            </a:blip>
            <a:srcRect t="68666"/>
            <a:stretch>
              <a:fillRect/>
            </a:stretch>
          </p:blipFill>
          <p:spPr bwMode="auto">
            <a:xfrm>
              <a:off x="798513" y="5051425"/>
              <a:ext cx="7270750" cy="1708150"/>
            </a:xfrm>
            <a:prstGeom prst="rect">
              <a:avLst/>
            </a:prstGeom>
            <a:noFill/>
          </p:spPr>
        </p:pic>
      </p:grpSp>
      <p:sp>
        <p:nvSpPr>
          <p:cNvPr id="28" name="Oval 2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1" y="228600"/>
            <a:ext cx="6685988" cy="1143000"/>
          </a:xfrm>
          <a:effectLst/>
        </p:spPr>
        <p:txBody>
          <a:bodyPr/>
          <a:lstStyle/>
          <a:p>
            <a:r>
              <a:rPr lang="en-US" dirty="0"/>
              <a:t>Estimating the ratio</a:t>
            </a:r>
          </a:p>
        </p:txBody>
      </p:sp>
      <p:pic>
        <p:nvPicPr>
          <p:cNvPr id="14" name="Picture 343"/>
          <p:cNvPicPr>
            <a:picLocks noChangeArrowheads="1"/>
          </p:cNvPicPr>
          <p:nvPr/>
        </p:nvPicPr>
        <p:blipFill>
          <a:blip r:embed="rId15" cstate="screen"/>
          <a:srcRect/>
          <a:stretch>
            <a:fillRect/>
          </a:stretch>
        </p:blipFill>
        <p:spPr bwMode="auto">
          <a:xfrm>
            <a:off x="8492836" y="0"/>
            <a:ext cx="651164" cy="6016191"/>
          </a:xfrm>
          <a:prstGeom prst="rect">
            <a:avLst/>
          </a:prstGeom>
          <a:noFill/>
          <a:ln w="0">
            <a:noFill/>
            <a:miter lim="800000"/>
            <a:headEnd/>
            <a:tailEnd/>
          </a:ln>
        </p:spPr>
      </p:pic>
      <p:sp>
        <p:nvSpPr>
          <p:cNvPr id="15" name="TextBox 14"/>
          <p:cNvSpPr txBox="1"/>
          <p:nvPr/>
        </p:nvSpPr>
        <p:spPr>
          <a:xfrm>
            <a:off x="3574473" y="1828804"/>
            <a:ext cx="2138727" cy="523220"/>
          </a:xfrm>
          <a:prstGeom prst="rect">
            <a:avLst/>
          </a:prstGeom>
          <a:noFill/>
        </p:spPr>
        <p:txBody>
          <a:bodyPr wrap="none" rtlCol="0">
            <a:spAutoFit/>
          </a:bodyPr>
          <a:lstStyle/>
          <a:p>
            <a:r>
              <a:rPr lang="en-US" dirty="0"/>
              <a:t>Definition of </a:t>
            </a:r>
            <a:endParaRPr lang="en-US" baseline="-25000" dirty="0"/>
          </a:p>
        </p:txBody>
      </p:sp>
      <p:cxnSp>
        <p:nvCxnSpPr>
          <p:cNvPr id="17" name="Straight Arrow Connector 16"/>
          <p:cNvCxnSpPr>
            <a:cxnSpLocks/>
            <a:stCxn id="15" idx="1"/>
          </p:cNvCxnSpPr>
          <p:nvPr/>
        </p:nvCxnSpPr>
        <p:spPr bwMode="auto">
          <a:xfrm flipH="1">
            <a:off x="3253488" y="2090414"/>
            <a:ext cx="320985" cy="9539"/>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8" name="TextBox 17"/>
              <p:cNvSpPr txBox="1"/>
              <p:nvPr/>
            </p:nvSpPr>
            <p:spPr>
              <a:xfrm>
                <a:off x="5142016" y="5985164"/>
                <a:ext cx="4001984" cy="707886"/>
              </a:xfrm>
              <a:prstGeom prst="rect">
                <a:avLst/>
              </a:prstGeom>
              <a:noFill/>
            </p:spPr>
            <p:txBody>
              <a:bodyPr wrap="square" rtlCol="0">
                <a:spAutoFit/>
              </a:bodyPr>
              <a:lstStyle/>
              <a:p>
                <a:r>
                  <a:rPr lang="en-US" sz="2000" dirty="0"/>
                  <a:t>True for large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oMath>
                </a14:m>
                <a:r>
                  <a:rPr lang="en-US" sz="2000" dirty="0"/>
                  <a:t> where the jet fully expands before the next turn</a:t>
                </a:r>
              </a:p>
            </p:txBody>
          </p:sp>
        </mc:Choice>
        <mc:Fallback xmlns="">
          <p:sp>
            <p:nvSpPr>
              <p:cNvPr id="18" name="TextBox 17"/>
              <p:cNvSpPr txBox="1">
                <a:spLocks noRot="1" noChangeAspect="1" noMove="1" noResize="1" noEditPoints="1" noAdjustHandles="1" noChangeArrowheads="1" noChangeShapeType="1" noTextEdit="1"/>
              </p:cNvSpPr>
              <p:nvPr/>
            </p:nvSpPr>
            <p:spPr>
              <a:xfrm>
                <a:off x="5142016" y="5985164"/>
                <a:ext cx="4001984" cy="707886"/>
              </a:xfrm>
              <a:prstGeom prst="rect">
                <a:avLst/>
              </a:prstGeom>
              <a:blipFill rotWithShape="1">
                <a:blip r:embed="rId23"/>
                <a:stretch>
                  <a:fillRect l="-1677" t="-65517" b="-58621"/>
                </a:stretch>
              </a:blipFill>
            </p:spPr>
            <p:txBody>
              <a:bodyPr/>
              <a:lstStyle/>
              <a:p>
                <a:r>
                  <a:rPr lang="en-US">
                    <a:noFill/>
                  </a:rPr>
                  <a:t> </a:t>
                </a:r>
              </a:p>
            </p:txBody>
          </p:sp>
        </mc:Fallback>
      </mc:AlternateContent>
      <p:cxnSp>
        <p:nvCxnSpPr>
          <p:cNvPr id="23" name="Straight Arrow Connector 22"/>
          <p:cNvCxnSpPr>
            <a:cxnSpLocks/>
          </p:cNvCxnSpPr>
          <p:nvPr/>
        </p:nvCxnSpPr>
        <p:spPr bwMode="auto">
          <a:xfrm flipH="1" flipV="1">
            <a:off x="2952998" y="1990415"/>
            <a:ext cx="3123711" cy="1391859"/>
          </a:xfrm>
          <a:prstGeom prst="straightConnector1">
            <a:avLst/>
          </a:prstGeom>
          <a:noFill/>
          <a:ln w="12700" cap="flat" cmpd="sng" algn="ctr">
            <a:solidFill>
              <a:schemeClr val="bg2"/>
            </a:solidFill>
            <a:prstDash val="solid"/>
            <a:round/>
            <a:headEnd type="none" w="lg" len="med"/>
            <a:tailEnd type="arrow"/>
          </a:ln>
          <a:effectLst/>
        </p:spPr>
      </p:cxnSp>
      <p:cxnSp>
        <p:nvCxnSpPr>
          <p:cNvPr id="25" name="Straight Arrow Connector 24"/>
          <p:cNvCxnSpPr>
            <a:cxnSpLocks/>
            <a:stCxn id="47" idx="1"/>
          </p:cNvCxnSpPr>
          <p:nvPr/>
        </p:nvCxnSpPr>
        <p:spPr bwMode="auto">
          <a:xfrm rot="10800000">
            <a:off x="2476982" y="2519491"/>
            <a:ext cx="3326326" cy="1735516"/>
          </a:xfrm>
          <a:prstGeom prst="curvedConnector3">
            <a:avLst>
              <a:gd name="adj1" fmla="val 31557"/>
            </a:avLst>
          </a:prstGeom>
          <a:noFill/>
          <a:ln w="12700" cap="flat" cmpd="sng" algn="ctr">
            <a:solidFill>
              <a:schemeClr val="bg2"/>
            </a:solidFill>
            <a:prstDash val="solid"/>
            <a:round/>
            <a:headEnd type="none" w="lg" len="med"/>
            <a:tailEnd type="arrow"/>
          </a:ln>
          <a:effectLst/>
        </p:spPr>
      </p:cxnSp>
      <p:sp>
        <p:nvSpPr>
          <p:cNvPr id="32" name="TextBox 31"/>
          <p:cNvSpPr txBox="1"/>
          <p:nvPr/>
        </p:nvSpPr>
        <p:spPr>
          <a:xfrm>
            <a:off x="3372592" y="4524499"/>
            <a:ext cx="1822871" cy="523220"/>
          </a:xfrm>
          <a:prstGeom prst="rect">
            <a:avLst/>
          </a:prstGeom>
          <a:noFill/>
        </p:spPr>
        <p:txBody>
          <a:bodyPr wrap="none" rtlCol="0">
            <a:spAutoFit/>
          </a:bodyPr>
          <a:lstStyle/>
          <a:p>
            <a:r>
              <a:rPr lang="en-US" dirty="0">
                <a:solidFill>
                  <a:schemeClr val="accent4"/>
                </a:solidFill>
              </a:rPr>
              <a:t>Energy lost</a:t>
            </a:r>
          </a:p>
        </p:txBody>
      </p:sp>
      <p:sp>
        <p:nvSpPr>
          <p:cNvPr id="33" name="TextBox 32"/>
          <p:cNvSpPr txBox="1"/>
          <p:nvPr/>
        </p:nvSpPr>
        <p:spPr>
          <a:xfrm>
            <a:off x="3873498" y="5082639"/>
            <a:ext cx="821059" cy="523220"/>
          </a:xfrm>
          <a:prstGeom prst="rect">
            <a:avLst/>
          </a:prstGeom>
          <a:noFill/>
        </p:spPr>
        <p:txBody>
          <a:bodyPr wrap="none" rtlCol="0">
            <a:spAutoFit/>
          </a:bodyPr>
          <a:lstStyle/>
          <a:p>
            <a:r>
              <a:rPr lang="en-US" dirty="0">
                <a:solidFill>
                  <a:schemeClr val="accent4"/>
                </a:solidFill>
              </a:rPr>
              <a:t>time</a:t>
            </a:r>
          </a:p>
        </p:txBody>
      </p:sp>
      <p:cxnSp>
        <p:nvCxnSpPr>
          <p:cNvPr id="35" name="Straight Connector 34"/>
          <p:cNvCxnSpPr/>
          <p:nvPr/>
        </p:nvCxnSpPr>
        <p:spPr bwMode="auto">
          <a:xfrm>
            <a:off x="3313216" y="5035138"/>
            <a:ext cx="1852550" cy="0"/>
          </a:xfrm>
          <a:prstGeom prst="line">
            <a:avLst/>
          </a:prstGeom>
          <a:noFill/>
          <a:ln w="12700" cap="flat" cmpd="sng" algn="ctr">
            <a:solidFill>
              <a:schemeClr val="bg2"/>
            </a:solidFill>
            <a:prstDash val="solid"/>
            <a:round/>
            <a:headEnd type="none" w="lg" len="med"/>
            <a:tailEnd type="none" w="lg" len="med"/>
          </a:ln>
          <a:effectLst/>
        </p:spPr>
      </p:cxnSp>
      <p:sp>
        <p:nvSpPr>
          <p:cNvPr id="36" name="Freeform 35"/>
          <p:cNvSpPr/>
          <p:nvPr/>
        </p:nvSpPr>
        <p:spPr bwMode="auto">
          <a:xfrm>
            <a:off x="1971304" y="5469584"/>
            <a:ext cx="1971304" cy="185050"/>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Lst>
            <a:ahLst/>
            <a:cxnLst>
              <a:cxn ang="0">
                <a:pos x="connsiteX0" y="connsiteY0"/>
              </a:cxn>
              <a:cxn ang="0">
                <a:pos x="connsiteX1" y="connsiteY1"/>
              </a:cxn>
            </a:cxnLst>
            <a:rect l="l" t="t" r="r" b="b"/>
            <a:pathLst>
              <a:path w="2030681" h="322613">
                <a:moveTo>
                  <a:pt x="2030681" y="59376"/>
                </a:moveTo>
                <a:cubicBezTo>
                  <a:pt x="1141021" y="173182"/>
                  <a:pt x="524494" y="322613"/>
                  <a:pt x="0" y="0"/>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flipV="1">
            <a:off x="1494313" y="4130633"/>
            <a:ext cx="1971304" cy="571996"/>
          </a:xfrm>
          <a:custGeom>
            <a:avLst/>
            <a:gdLst>
              <a:gd name="connsiteX0" fmla="*/ 2353294 w 2353294"/>
              <a:gd name="connsiteY0" fmla="*/ 104898 h 378031"/>
              <a:gd name="connsiteX1" fmla="*/ 322613 w 2353294"/>
              <a:gd name="connsiteY1" fmla="*/ 45522 h 378031"/>
              <a:gd name="connsiteX2" fmla="*/ 417616 w 2353294"/>
              <a:gd name="connsiteY2" fmla="*/ 378031 h 378031"/>
              <a:gd name="connsiteX0" fmla="*/ 2030681 w 2030681"/>
              <a:gd name="connsiteY0" fmla="*/ 104898 h 104898"/>
              <a:gd name="connsiteX1" fmla="*/ 0 w 2030681"/>
              <a:gd name="connsiteY1" fmla="*/ 45522 h 104898"/>
              <a:gd name="connsiteX0" fmla="*/ 2030681 w 2030681"/>
              <a:gd name="connsiteY0" fmla="*/ 59376 h 322613"/>
              <a:gd name="connsiteX1" fmla="*/ 0 w 2030681"/>
              <a:gd name="connsiteY1" fmla="*/ 0 h 322613"/>
              <a:gd name="connsiteX0" fmla="*/ 2030681 w 2030681"/>
              <a:gd name="connsiteY0" fmla="*/ 59376 h 322613"/>
              <a:gd name="connsiteX1" fmla="*/ 0 w 2030681"/>
              <a:gd name="connsiteY1" fmla="*/ 0 h 322613"/>
              <a:gd name="connsiteX0" fmla="*/ 1971304 w 1971304"/>
              <a:gd name="connsiteY0" fmla="*/ 0 h 393866"/>
              <a:gd name="connsiteX1" fmla="*/ 0 w 1971304"/>
              <a:gd name="connsiteY1" fmla="*/ 71253 h 393866"/>
              <a:gd name="connsiteX0" fmla="*/ 1971304 w 1971304"/>
              <a:gd name="connsiteY0" fmla="*/ 0 h 571996"/>
              <a:gd name="connsiteX1" fmla="*/ 0 w 1971304"/>
              <a:gd name="connsiteY1" fmla="*/ 71253 h 571996"/>
            </a:gdLst>
            <a:ahLst/>
            <a:cxnLst>
              <a:cxn ang="0">
                <a:pos x="connsiteX0" y="connsiteY0"/>
              </a:cxn>
              <a:cxn ang="0">
                <a:pos x="connsiteX1" y="connsiteY1"/>
              </a:cxn>
            </a:cxnLst>
            <a:rect l="l" t="t" r="r" b="b"/>
            <a:pathLst>
              <a:path w="1971304" h="571996">
                <a:moveTo>
                  <a:pt x="1971304" y="0"/>
                </a:moveTo>
                <a:cubicBezTo>
                  <a:pt x="1081644" y="113806"/>
                  <a:pt x="144483" y="571996"/>
                  <a:pt x="0" y="71253"/>
                </a:cubicBezTo>
              </a:path>
            </a:pathLst>
          </a:custGeom>
          <a:noFill/>
          <a:ln w="127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5297791" y="4620974"/>
            <a:ext cx="1067383" cy="923330"/>
          </a:xfrm>
          <a:prstGeom prst="rect">
            <a:avLst/>
          </a:prstGeom>
          <a:noFill/>
        </p:spPr>
        <p:txBody>
          <a:bodyPr wrap="square" rtlCol="0">
            <a:spAutoFit/>
          </a:bodyPr>
          <a:lstStyle/>
          <a:p>
            <a:r>
              <a:rPr lang="en-US" sz="1800" dirty="0"/>
              <a:t>Control volume analysis</a:t>
            </a:r>
          </a:p>
        </p:txBody>
      </p:sp>
      <p:pic>
        <p:nvPicPr>
          <p:cNvPr id="29" name="Picture 28"/>
          <p:cNvPicPr>
            <a:picLocks noChangeAspect="1"/>
          </p:cNvPicPr>
          <p:nvPr>
            <p:custDataLst>
              <p:tags r:id="rId1"/>
            </p:custDataLst>
          </p:nvPr>
        </p:nvPicPr>
        <p:blipFill>
          <a:blip r:embed="rId24">
            <a:extLst>
              <a:ext uri="{28A0092B-C50C-407E-A947-70E740481C1C}">
                <a14:useLocalDpi xmlns:a14="http://schemas.microsoft.com/office/drawing/2010/main" val="0"/>
              </a:ext>
            </a:extLst>
          </a:blip>
          <a:stretch>
            <a:fillRect/>
          </a:stretch>
        </p:blipFill>
        <p:spPr>
          <a:xfrm>
            <a:off x="49228" y="1802691"/>
            <a:ext cx="2943999" cy="716799"/>
          </a:xfrm>
          <a:prstGeom prst="rect">
            <a:avLst/>
          </a:prstGeom>
        </p:spPr>
      </p:pic>
      <p:pic>
        <p:nvPicPr>
          <p:cNvPr id="34" name="Picture 33">
            <a:extLst>
              <a:ext uri="{FF2B5EF4-FFF2-40B4-BE49-F238E27FC236}">
                <a16:creationId xmlns:a16="http://schemas.microsoft.com/office/drawing/2014/main" id="{5FAB3792-8281-4277-AC8B-710AD0497129}"/>
              </a:ext>
            </a:extLst>
          </p:cNvPr>
          <p:cNvPicPr>
            <a:picLocks noChangeAspect="1"/>
          </p:cNvPicPr>
          <p:nvPr>
            <p:custDataLst>
              <p:tags r:id="rId2"/>
            </p:custDataLst>
          </p:nvPr>
        </p:nvPicPr>
        <p:blipFill>
          <a:blip r:embed="rId25"/>
          <a:stretch>
            <a:fillRect/>
          </a:stretch>
        </p:blipFill>
        <p:spPr>
          <a:xfrm>
            <a:off x="5608086" y="1990415"/>
            <a:ext cx="1234285" cy="257829"/>
          </a:xfrm>
          <a:prstGeom prst="rect">
            <a:avLst/>
          </a:prstGeom>
        </p:spPr>
      </p:pic>
      <p:pic>
        <p:nvPicPr>
          <p:cNvPr id="13" name="Picture 12"/>
          <p:cNvPicPr>
            <a:picLocks noChangeAspect="1"/>
          </p:cNvPicPr>
          <p:nvPr>
            <p:custDataLst>
              <p:tags r:id="rId3"/>
            </p:custDataLst>
          </p:nvPr>
        </p:nvPicPr>
        <p:blipFill>
          <a:blip r:embed="rId26">
            <a:extLst>
              <a:ext uri="{28A0092B-C50C-407E-A947-70E740481C1C}">
                <a14:useLocalDpi xmlns:a14="http://schemas.microsoft.com/office/drawing/2010/main" val="0"/>
              </a:ext>
            </a:extLst>
          </a:blip>
          <a:stretch>
            <a:fillRect/>
          </a:stretch>
        </p:blipFill>
        <p:spPr>
          <a:xfrm>
            <a:off x="7143188" y="1921937"/>
            <a:ext cx="1015126" cy="393247"/>
          </a:xfrm>
          <a:prstGeom prst="rect">
            <a:avLst/>
          </a:prstGeom>
        </p:spPr>
      </p:pic>
      <p:pic>
        <p:nvPicPr>
          <p:cNvPr id="16" name="Picture 15"/>
          <p:cNvPicPr>
            <a:picLocks noChangeAspect="1"/>
          </p:cNvPicPr>
          <p:nvPr>
            <p:custDataLst>
              <p:tags r:id="rId4"/>
            </p:custDataLst>
          </p:nvPr>
        </p:nvPicPr>
        <p:blipFill>
          <a:blip r:embed="rId27">
            <a:extLst>
              <a:ext uri="{28A0092B-C50C-407E-A947-70E740481C1C}">
                <a14:useLocalDpi xmlns:a14="http://schemas.microsoft.com/office/drawing/2010/main" val="0"/>
              </a:ext>
            </a:extLst>
          </a:blip>
          <a:stretch>
            <a:fillRect/>
          </a:stretch>
        </p:blipFill>
        <p:spPr>
          <a:xfrm>
            <a:off x="6198651" y="3210833"/>
            <a:ext cx="2017121" cy="576100"/>
          </a:xfrm>
          <a:prstGeom prst="rect">
            <a:avLst/>
          </a:prstGeom>
        </p:spPr>
      </p:pic>
      <p:pic>
        <p:nvPicPr>
          <p:cNvPr id="30" name="Picture 29"/>
          <p:cNvPicPr>
            <a:picLocks noChangeAspect="1"/>
          </p:cNvPicPr>
          <p:nvPr>
            <p:custDataLst>
              <p:tags r:id="rId5"/>
            </p:custDataLst>
          </p:nvPr>
        </p:nvPicPr>
        <p:blipFill>
          <a:blip r:embed="rId28">
            <a:extLst>
              <a:ext uri="{28A0092B-C50C-407E-A947-70E740481C1C}">
                <a14:useLocalDpi xmlns:a14="http://schemas.microsoft.com/office/drawing/2010/main" val="0"/>
              </a:ext>
            </a:extLst>
          </a:blip>
          <a:stretch>
            <a:fillRect/>
          </a:stretch>
        </p:blipFill>
        <p:spPr>
          <a:xfrm>
            <a:off x="251801" y="3382274"/>
            <a:ext cx="4132529" cy="680778"/>
          </a:xfrm>
          <a:prstGeom prst="rect">
            <a:avLst/>
          </a:prstGeom>
        </p:spPr>
      </p:pic>
      <p:pic>
        <p:nvPicPr>
          <p:cNvPr id="47" name="Picture 46">
            <a:extLst>
              <a:ext uri="{FF2B5EF4-FFF2-40B4-BE49-F238E27FC236}">
                <a16:creationId xmlns:a16="http://schemas.microsoft.com/office/drawing/2014/main" id="{54E5F65A-DE75-4CCE-9FC5-6BEEAFFE5F7C}"/>
              </a:ext>
            </a:extLst>
          </p:cNvPr>
          <p:cNvPicPr>
            <a:picLocks noChangeAspect="1"/>
          </p:cNvPicPr>
          <p:nvPr>
            <p:custDataLst>
              <p:tags r:id="rId6"/>
            </p:custDataLst>
          </p:nvPr>
        </p:nvPicPr>
        <p:blipFill>
          <a:blip r:embed="rId29"/>
          <a:stretch>
            <a:fillRect/>
          </a:stretch>
        </p:blipFill>
        <p:spPr>
          <a:xfrm>
            <a:off x="5803308" y="4104150"/>
            <a:ext cx="2563658" cy="301714"/>
          </a:xfrm>
          <a:prstGeom prst="rect">
            <a:avLst/>
          </a:prstGeom>
        </p:spPr>
      </p:pic>
      <p:pic>
        <p:nvPicPr>
          <p:cNvPr id="40" name="Picture 39"/>
          <p:cNvPicPr>
            <a:picLocks noChangeAspect="1"/>
          </p:cNvPicPr>
          <p:nvPr>
            <p:custDataLst>
              <p:tags r:id="rId7"/>
            </p:custDataLst>
          </p:nvPr>
        </p:nvPicPr>
        <p:blipFill>
          <a:blip r:embed="rId30">
            <a:extLst>
              <a:ext uri="{28A0092B-C50C-407E-A947-70E740481C1C}">
                <a14:useLocalDpi xmlns:a14="http://schemas.microsoft.com/office/drawing/2010/main" val="0"/>
              </a:ext>
            </a:extLst>
          </a:blip>
          <a:stretch>
            <a:fillRect/>
          </a:stretch>
        </p:blipFill>
        <p:spPr>
          <a:xfrm>
            <a:off x="202142" y="4799699"/>
            <a:ext cx="2959114" cy="480490"/>
          </a:xfrm>
          <a:prstGeom prst="rect">
            <a:avLst/>
          </a:prstGeom>
        </p:spPr>
      </p:pic>
      <p:pic>
        <p:nvPicPr>
          <p:cNvPr id="28" name="Picture 27"/>
          <p:cNvPicPr>
            <a:picLocks noChangeAspect="1"/>
          </p:cNvPicPr>
          <p:nvPr>
            <p:custDataLst>
              <p:tags r:id="rId8"/>
            </p:custDataLst>
          </p:nvPr>
        </p:nvPicPr>
        <p:blipFill>
          <a:blip r:embed="rId31">
            <a:extLst>
              <a:ext uri="{28A0092B-C50C-407E-A947-70E740481C1C}">
                <a14:useLocalDpi xmlns:a14="http://schemas.microsoft.com/office/drawing/2010/main" val="0"/>
              </a:ext>
            </a:extLst>
          </a:blip>
          <a:stretch>
            <a:fillRect/>
          </a:stretch>
        </p:blipFill>
        <p:spPr>
          <a:xfrm>
            <a:off x="555625" y="5929241"/>
            <a:ext cx="3337144" cy="757028"/>
          </a:xfrm>
          <a:prstGeom prst="rect">
            <a:avLst/>
          </a:prstGeom>
        </p:spPr>
      </p:pic>
      <p:pic>
        <p:nvPicPr>
          <p:cNvPr id="27" name="Picture 26"/>
          <p:cNvPicPr>
            <a:picLocks noChangeAspect="1"/>
          </p:cNvPicPr>
          <p:nvPr>
            <p:custDataLst>
              <p:tags r:id="rId9"/>
            </p:custDataLst>
          </p:nvPr>
        </p:nvPicPr>
        <p:blipFill>
          <a:blip r:embed="rId32">
            <a:extLst>
              <a:ext uri="{28A0092B-C50C-407E-A947-70E740481C1C}">
                <a14:useLocalDpi xmlns:a14="http://schemas.microsoft.com/office/drawing/2010/main" val="0"/>
              </a:ext>
            </a:extLst>
          </a:blip>
          <a:stretch>
            <a:fillRect/>
          </a:stretch>
        </p:blipFill>
        <p:spPr>
          <a:xfrm>
            <a:off x="6806650" y="4770629"/>
            <a:ext cx="1060571" cy="621715"/>
          </a:xfrm>
          <a:prstGeom prst="rect">
            <a:avLst/>
          </a:prstGeom>
        </p:spPr>
      </p:pic>
      <p:pic>
        <p:nvPicPr>
          <p:cNvPr id="39" name="Picture 38">
            <a:extLst>
              <a:ext uri="{FF2B5EF4-FFF2-40B4-BE49-F238E27FC236}">
                <a16:creationId xmlns:a16="http://schemas.microsoft.com/office/drawing/2014/main" id="{07D94564-9A28-4789-B629-15B718D310B5}"/>
              </a:ext>
            </a:extLst>
          </p:cNvPr>
          <p:cNvPicPr>
            <a:picLocks noChangeAspect="1"/>
          </p:cNvPicPr>
          <p:nvPr>
            <p:custDataLst>
              <p:tags r:id="rId10"/>
            </p:custDataLst>
          </p:nvPr>
        </p:nvPicPr>
        <p:blipFill>
          <a:blip r:embed="rId33"/>
          <a:stretch>
            <a:fillRect/>
          </a:stretch>
        </p:blipFill>
        <p:spPr>
          <a:xfrm>
            <a:off x="6346106" y="566726"/>
            <a:ext cx="1921829" cy="557714"/>
          </a:xfrm>
          <a:prstGeom prst="rect">
            <a:avLst/>
          </a:prstGeom>
        </p:spPr>
      </p:pic>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4" name="Picture 53">
            <a:extLst>
              <a:ext uri="{FF2B5EF4-FFF2-40B4-BE49-F238E27FC236}">
                <a16:creationId xmlns:a16="http://schemas.microsoft.com/office/drawing/2014/main" id="{40534067-C740-44D8-996B-EF219964ABF7}"/>
              </a:ext>
            </a:extLst>
          </p:cNvPr>
          <p:cNvPicPr>
            <a:picLocks noChangeAspect="1"/>
          </p:cNvPicPr>
          <p:nvPr>
            <p:custDataLst>
              <p:tags r:id="rId11"/>
            </p:custDataLst>
          </p:nvPr>
        </p:nvPicPr>
        <p:blipFill>
          <a:blip r:embed="rId33"/>
          <a:stretch>
            <a:fillRect/>
          </a:stretch>
        </p:blipFill>
        <p:spPr>
          <a:xfrm>
            <a:off x="6449256" y="5522477"/>
            <a:ext cx="1626756" cy="472084"/>
          </a:xfrm>
          <a:prstGeom prst="rect">
            <a:avLst/>
          </a:prstGeom>
        </p:spPr>
      </p:pic>
      <p:pic>
        <p:nvPicPr>
          <p:cNvPr id="57" name="Picture 56">
            <a:extLst>
              <a:ext uri="{FF2B5EF4-FFF2-40B4-BE49-F238E27FC236}">
                <a16:creationId xmlns:a16="http://schemas.microsoft.com/office/drawing/2014/main" id="{8063B142-7CFA-416A-B345-B776398A3348}"/>
              </a:ext>
            </a:extLst>
          </p:cNvPr>
          <p:cNvPicPr>
            <a:picLocks noChangeAspect="1"/>
          </p:cNvPicPr>
          <p:nvPr>
            <p:custDataLst>
              <p:tags r:id="rId12"/>
            </p:custDataLst>
          </p:nvPr>
        </p:nvPicPr>
        <p:blipFill>
          <a:blip r:embed="rId34"/>
          <a:stretch>
            <a:fillRect/>
          </a:stretch>
        </p:blipFill>
        <p:spPr>
          <a:xfrm>
            <a:off x="913398" y="7327333"/>
            <a:ext cx="4647619" cy="68419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right)">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right)">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6"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6438"/>
          <a:stretch/>
        </p:blipFill>
        <p:spPr>
          <a:xfrm>
            <a:off x="985067" y="1494311"/>
            <a:ext cx="6641632" cy="5336728"/>
          </a:xfrm>
          <a:prstGeom prst="rect">
            <a:avLst/>
          </a:prstGeom>
        </p:spPr>
      </p:pic>
    </p:spTree>
    <p:extLst>
      <p:ext uri="{BB962C8B-B14F-4D97-AF65-F5344CB8AC3E}">
        <p14:creationId xmlns:p14="http://schemas.microsoft.com/office/powerpoint/2010/main" val="278633361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5943601" cy="1143000"/>
          </a:xfrm>
        </p:spPr>
        <p:txBody>
          <a:bodyPr/>
          <a:lstStyle/>
          <a:p>
            <a:r>
              <a:rPr lang="en-US" dirty="0"/>
              <a:t>Estimating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8490030" cy="4525963"/>
              </a:xfrm>
            </p:spPr>
            <p:txBody>
              <a:bodyPr/>
              <a:lstStyle/>
              <a:p>
                <a:r>
                  <a:rPr lang="en-US" dirty="0"/>
                  <a:t>The transition value for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a14:m>
                <a:r>
                  <a:rPr lang="en-US" dirty="0"/>
                  <a:t>/S is at 5 (from CFD analysis) (this is our weakest assumption)</a:t>
                </a:r>
              </a:p>
              <a:p>
                <a:r>
                  <a:rPr lang="en-US" dirty="0">
                    <a:latin typeface="Symbol" pitchFamily="18" charset="2"/>
                  </a:rPr>
                  <a:t>        </a:t>
                </a:r>
                <a:r>
                  <a:rPr lang="en-US" dirty="0"/>
                  <a:t>has a value of 2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 (CFD analysis and </a:t>
                </a:r>
                <a:r>
                  <a:rPr lang="en-US" dirty="0" err="1"/>
                  <a:t>Haarhoff</a:t>
                </a:r>
                <a:r>
                  <a:rPr lang="en-US" dirty="0"/>
                  <a:t>, 2001)</a:t>
                </a:r>
              </a:p>
              <a:p>
                <a:r>
                  <a:rPr lang="en-US" dirty="0"/>
                  <a:t>         has a value of                        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&gt; 5</a:t>
                </a:r>
              </a:p>
              <a:p>
                <a:r>
                  <a:rPr lang="en-US" dirty="0"/>
                  <a:t>Solve for                 when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 = 5</a:t>
                </a:r>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8490030" cy="4525963"/>
              </a:xfrm>
              <a:blipFill>
                <a:blip r:embed="rId10"/>
                <a:stretch>
                  <a:fillRect l="-3302" t="-7547" r="-1149"/>
                </a:stretch>
              </a:blipFill>
            </p:spPr>
            <p:txBody>
              <a:bodyPr/>
              <a:lstStyle/>
              <a:p>
                <a:r>
                  <a:rPr lang="en-US">
                    <a:noFill/>
                  </a:rPr>
                  <a:t> </a:t>
                </a:r>
              </a:p>
            </p:txBody>
          </p:sp>
        </mc:Fallback>
      </mc:AlternateContent>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920488" y="489348"/>
            <a:ext cx="3401549" cy="706554"/>
          </a:xfrm>
          <a:prstGeom prst="rect">
            <a:avLst/>
          </a:prstGeom>
        </p:spPr>
      </p:pic>
      <p:pic>
        <p:nvPicPr>
          <p:cNvPr id="4" name="Picture 3"/>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4247639" y="3750577"/>
            <a:ext cx="1759622" cy="635674"/>
          </a:xfrm>
          <a:prstGeom prst="rect">
            <a:avLst/>
          </a:prstGeom>
        </p:spPr>
      </p:pic>
      <p:pic>
        <p:nvPicPr>
          <p:cNvPr id="9" name="Picture 8"/>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1086380" y="5076278"/>
            <a:ext cx="2501306" cy="259479"/>
          </a:xfrm>
          <a:prstGeom prst="rect">
            <a:avLst/>
          </a:prstGeom>
        </p:spPr>
      </p:pic>
      <p:pic>
        <p:nvPicPr>
          <p:cNvPr id="13" name="Picture 12"/>
          <p:cNvPicPr>
            <a:picLocks noChangeAsp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2592840" y="4543127"/>
            <a:ext cx="1234500" cy="257707"/>
          </a:xfrm>
          <a:prstGeom prst="rect">
            <a:avLst/>
          </a:prstGeom>
        </p:spPr>
      </p:pic>
      <p:pic>
        <p:nvPicPr>
          <p:cNvPr id="8" name="Picture 7"/>
          <p:cNvPicPr>
            <a:picLocks noChangeAspect="1"/>
          </p:cNvPicPr>
          <p:nvPr>
            <p:custDataLst>
              <p:tags r:id="rId5"/>
            </p:custDataLst>
          </p:nvPr>
        </p:nvPicPr>
        <p:blipFill>
          <a:blip r:embed="rId15">
            <a:extLst>
              <a:ext uri="{28A0092B-C50C-407E-A947-70E740481C1C}">
                <a14:useLocalDpi xmlns:a14="http://schemas.microsoft.com/office/drawing/2010/main" val="0"/>
              </a:ext>
            </a:extLst>
          </a:blip>
          <a:stretch>
            <a:fillRect/>
          </a:stretch>
        </p:blipFill>
        <p:spPr>
          <a:xfrm>
            <a:off x="2007999" y="5626978"/>
            <a:ext cx="5200458" cy="729600"/>
          </a:xfrm>
          <a:prstGeom prst="rect">
            <a:avLst/>
          </a:prstGeom>
        </p:spPr>
      </p:pic>
      <p:pic>
        <p:nvPicPr>
          <p:cNvPr id="5" name="Picture 4">
            <a:extLst>
              <a:ext uri="{FF2B5EF4-FFF2-40B4-BE49-F238E27FC236}">
                <a16:creationId xmlns:a16="http://schemas.microsoft.com/office/drawing/2014/main" id="{A00FFC19-6362-4EF7-BD9E-C9B8F3AFA119}"/>
              </a:ext>
            </a:extLst>
          </p:cNvPr>
          <p:cNvPicPr>
            <a:picLocks noChangeAspect="1"/>
          </p:cNvPicPr>
          <p:nvPr>
            <p:custDataLst>
              <p:tags r:id="rId6"/>
            </p:custDataLst>
          </p:nvPr>
        </p:nvPicPr>
        <p:blipFill>
          <a:blip r:embed="rId16"/>
          <a:stretch>
            <a:fillRect/>
          </a:stretch>
        </p:blipFill>
        <p:spPr>
          <a:xfrm>
            <a:off x="968666" y="2859400"/>
            <a:ext cx="751543" cy="298057"/>
          </a:xfrm>
          <a:prstGeom prst="rect">
            <a:avLst/>
          </a:prstGeom>
        </p:spPr>
      </p:pic>
      <p:pic>
        <p:nvPicPr>
          <p:cNvPr id="14" name="Picture 13">
            <a:extLst>
              <a:ext uri="{FF2B5EF4-FFF2-40B4-BE49-F238E27FC236}">
                <a16:creationId xmlns:a16="http://schemas.microsoft.com/office/drawing/2014/main" id="{638CCE73-A3D5-4E3C-AACD-5022737E3391}"/>
              </a:ext>
            </a:extLst>
          </p:cNvPr>
          <p:cNvPicPr>
            <a:picLocks noChangeAspect="1"/>
          </p:cNvPicPr>
          <p:nvPr>
            <p:custDataLst>
              <p:tags r:id="rId7"/>
            </p:custDataLst>
          </p:nvPr>
        </p:nvPicPr>
        <p:blipFill>
          <a:blip r:embed="rId16"/>
          <a:stretch>
            <a:fillRect/>
          </a:stretch>
        </p:blipFill>
        <p:spPr>
          <a:xfrm>
            <a:off x="968666" y="3930437"/>
            <a:ext cx="751543" cy="298057"/>
          </a:xfrm>
          <a:prstGeom prst="rect">
            <a:avLst/>
          </a:prstGeom>
        </p:spPr>
      </p:pic>
    </p:spTree>
    <p:extLst>
      <p:ext uri="{BB962C8B-B14F-4D97-AF65-F5344CB8AC3E}">
        <p14:creationId xmlns:p14="http://schemas.microsoft.com/office/powerpoint/2010/main" val="394047095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Rectangle 5"/>
          <p:cNvSpPr>
            <a:spLocks noGrp="1" noChangeArrowheads="1"/>
          </p:cNvSpPr>
          <p:nvPr>
            <p:ph type="title"/>
          </p:nvPr>
        </p:nvSpPr>
        <p:spPr>
          <a:effectLst/>
        </p:spPr>
        <p:txBody>
          <a:bodyPr/>
          <a:lstStyle/>
          <a:p>
            <a:r>
              <a:rPr lang="en-US" sz="4000" dirty="0"/>
              <a:t>Results of the CFD analysis and our model equations</a:t>
            </a:r>
          </a:p>
        </p:txBody>
      </p:sp>
      <p:sp>
        <p:nvSpPr>
          <p:cNvPr id="50194" name="Text Box 18"/>
          <p:cNvSpPr txBox="1">
            <a:spLocks noChangeArrowheads="1"/>
          </p:cNvSpPr>
          <p:nvPr/>
        </p:nvSpPr>
        <p:spPr bwMode="auto">
          <a:xfrm>
            <a:off x="207962" y="1954564"/>
            <a:ext cx="1831975" cy="1938992"/>
          </a:xfrm>
          <a:prstGeom prst="rect">
            <a:avLst/>
          </a:prstGeom>
          <a:noFill/>
          <a:ln w="12700">
            <a:noFill/>
            <a:miter lim="800000"/>
            <a:headEnd type="none" w="lg" len="med"/>
            <a:tailEnd type="none" w="lg" len="med"/>
          </a:ln>
          <a:effectLst/>
        </p:spPr>
        <p:txBody>
          <a:bodyPr>
            <a:spAutoFit/>
          </a:bodyPr>
          <a:lstStyle/>
          <a:p>
            <a:r>
              <a:rPr lang="en-US" sz="2400" i="1" dirty="0">
                <a:latin typeface="Symbol" pitchFamily="18" charset="2"/>
              </a:rPr>
              <a:t>e</a:t>
            </a:r>
            <a:r>
              <a:rPr lang="en-US" sz="2400" dirty="0"/>
              <a:t> is more uniform when </a:t>
            </a:r>
            <a:r>
              <a:rPr lang="en-US" sz="2400" i="1" dirty="0"/>
              <a:t>H</a:t>
            </a:r>
            <a:r>
              <a:rPr lang="en-US" sz="2400" dirty="0"/>
              <a:t>/</a:t>
            </a:r>
            <a:r>
              <a:rPr lang="en-US" sz="2400" i="1" dirty="0"/>
              <a:t>S</a:t>
            </a:r>
            <a:r>
              <a:rPr lang="en-US" sz="2400" dirty="0"/>
              <a:t> is between 3 and 6.</a:t>
            </a:r>
          </a:p>
        </p:txBody>
      </p:sp>
      <p:sp>
        <p:nvSpPr>
          <p:cNvPr id="50195" name="Line 19"/>
          <p:cNvSpPr>
            <a:spLocks noChangeShapeType="1"/>
          </p:cNvSpPr>
          <p:nvPr/>
        </p:nvSpPr>
        <p:spPr bwMode="auto">
          <a:xfrm>
            <a:off x="1634344" y="3316406"/>
            <a:ext cx="1664333" cy="125559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4" name="Picture 13"/>
          <p:cNvPicPr>
            <a:picLocks noChangeAspect="1" noChangeArrowheads="1"/>
          </p:cNvPicPr>
          <p:nvPr/>
        </p:nvPicPr>
        <p:blipFill>
          <a:blip r:embed="rId8" cstate="print"/>
          <a:srcRect/>
          <a:stretch>
            <a:fillRect/>
          </a:stretch>
        </p:blipFill>
        <p:spPr bwMode="auto">
          <a:xfrm>
            <a:off x="2921149" y="2552551"/>
            <a:ext cx="4019550" cy="2867025"/>
          </a:xfrm>
          <a:prstGeom prst="rect">
            <a:avLst/>
          </a:prstGeom>
          <a:noFill/>
          <a:ln w="9525">
            <a:noFill/>
            <a:miter lim="800000"/>
            <a:headEnd/>
            <a:tailEnd/>
          </a:ln>
          <a:effectLst/>
        </p:spPr>
      </p:pic>
      <p:pic>
        <p:nvPicPr>
          <p:cNvPr id="11" name="Picture 343"/>
          <p:cNvPicPr>
            <a:picLocks noChangeArrowheads="1"/>
          </p:cNvPicPr>
          <p:nvPr/>
        </p:nvPicPr>
        <p:blipFill>
          <a:blip r:embed="rId9" cstate="screen"/>
          <a:srcRect/>
          <a:stretch>
            <a:fillRect/>
          </a:stretch>
        </p:blipFill>
        <p:spPr bwMode="auto">
          <a:xfrm>
            <a:off x="8492836" y="-92598"/>
            <a:ext cx="651164" cy="6016191"/>
          </a:xfrm>
          <a:prstGeom prst="rect">
            <a:avLst/>
          </a:prstGeom>
          <a:noFill/>
          <a:ln w="0">
            <a:noFill/>
            <a:miter lim="800000"/>
            <a:headEnd/>
            <a:tailEnd/>
          </a:ln>
        </p:spPr>
      </p:pic>
      <p:cxnSp>
        <p:nvCxnSpPr>
          <p:cNvPr id="14" name="Straight Connector 13"/>
          <p:cNvCxnSpPr/>
          <p:nvPr/>
        </p:nvCxnSpPr>
        <p:spPr bwMode="auto">
          <a:xfrm flipV="1">
            <a:off x="3657600" y="2391287"/>
            <a:ext cx="0" cy="2477588"/>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Arrow Connector 15"/>
          <p:cNvCxnSpPr/>
          <p:nvPr/>
        </p:nvCxnSpPr>
        <p:spPr bwMode="auto">
          <a:xfrm flipV="1">
            <a:off x="5882185" y="2444065"/>
            <a:ext cx="414112" cy="872341"/>
          </a:xfrm>
          <a:prstGeom prst="straightConnector1">
            <a:avLst/>
          </a:prstGeom>
          <a:noFill/>
          <a:ln w="12700" cap="flat" cmpd="sng" algn="ctr">
            <a:solidFill>
              <a:schemeClr val="bg2"/>
            </a:solidFill>
            <a:prstDash val="solid"/>
            <a:round/>
            <a:headEnd type="none" w="lg" len="med"/>
            <a:tailEnd type="arrow"/>
          </a:ln>
          <a:effectLst/>
        </p:spPr>
      </p:cxnSp>
      <mc:AlternateContent xmlns:mc="http://schemas.openxmlformats.org/markup-compatibility/2006" xmlns:a14="http://schemas.microsoft.com/office/drawing/2010/main">
        <mc:Choice Requires="a14">
          <p:sp>
            <p:nvSpPr>
              <p:cNvPr id="17" name="TextBox 16"/>
              <p:cNvSpPr txBox="1"/>
              <p:nvPr/>
            </p:nvSpPr>
            <p:spPr>
              <a:xfrm>
                <a:off x="211955" y="4327476"/>
                <a:ext cx="1958421" cy="523220"/>
              </a:xfrm>
              <a:prstGeom prst="rect">
                <a:avLst/>
              </a:prstGeom>
              <a:noFill/>
            </p:spPr>
            <p:txBody>
              <a:bodyPr wrap="none" rtlCol="0">
                <a:spAutoFit/>
              </a:bodyPr>
              <a:lstStyle/>
              <a:p>
                <a:r>
                  <a:rPr lang="en-US" dirty="0"/>
                  <a:t>For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oMath>
                </a14:m>
                <a:r>
                  <a:rPr lang="en-US" dirty="0"/>
                  <a:t>&lt;5</a:t>
                </a:r>
              </a:p>
            </p:txBody>
          </p:sp>
        </mc:Choice>
        <mc:Fallback xmlns="">
          <p:sp>
            <p:nvSpPr>
              <p:cNvPr id="17" name="TextBox 16"/>
              <p:cNvSpPr txBox="1">
                <a:spLocks noRot="1" noChangeAspect="1" noMove="1" noResize="1" noEditPoints="1" noAdjustHandles="1" noChangeArrowheads="1" noChangeShapeType="1" noTextEdit="1"/>
              </p:cNvSpPr>
              <p:nvPr/>
            </p:nvSpPr>
            <p:spPr>
              <a:xfrm>
                <a:off x="211955" y="4327476"/>
                <a:ext cx="1958421" cy="523220"/>
              </a:xfrm>
              <a:prstGeom prst="rect">
                <a:avLst/>
              </a:prstGeom>
              <a:blipFill>
                <a:blip r:embed="rId10"/>
                <a:stretch>
                  <a:fillRect l="-6542" t="-12791" r="-5296"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504749" y="5419576"/>
                <a:ext cx="6586098" cy="830997"/>
              </a:xfrm>
              <a:prstGeom prst="rect">
                <a:avLst/>
              </a:prstGeom>
              <a:noFill/>
            </p:spPr>
            <p:txBody>
              <a:bodyPr wrap="none" rtlCol="0">
                <a:spAutoFit/>
              </a:bodyPr>
              <a:lstStyle/>
              <a:p>
                <a:r>
                  <a:rPr lang="en-US" sz="2400" dirty="0"/>
                  <a:t>Prior to 2015 all AguaClara designs had an H/S &gt; 5.</a:t>
                </a:r>
              </a:p>
              <a:p>
                <a:r>
                  <a:rPr lang="en-US" sz="2400" dirty="0"/>
                  <a:t>Future designs will have 3 &lt; </a:t>
                </a:r>
                <a14:m>
                  <m:oMath xmlns:m="http://schemas.openxmlformats.org/officeDocument/2006/math">
                    <m:f>
                      <m:fPr>
                        <m:type m:val="lin"/>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a:rPr>
                              <m:t>𝐻</m:t>
                            </m:r>
                          </m:e>
                          <m:sub>
                            <m:r>
                              <a:rPr lang="en-US" sz="2400" i="1">
                                <a:latin typeface="Cambria Math"/>
                              </a:rPr>
                              <m:t>𝑒</m:t>
                            </m:r>
                          </m:sub>
                        </m:sSub>
                      </m:num>
                      <m:den>
                        <m:r>
                          <a:rPr lang="en-US" sz="2400" i="1">
                            <a:latin typeface="Cambria Math"/>
                          </a:rPr>
                          <m:t>𝑆</m:t>
                        </m:r>
                      </m:den>
                    </m:f>
                    <m:r>
                      <a:rPr lang="en-US" sz="2400" b="0" i="1" smtClean="0">
                        <a:latin typeface="Cambria Math" panose="02040503050406030204" pitchFamily="18" charset="0"/>
                      </a:rPr>
                      <m:t> </m:t>
                    </m:r>
                  </m:oMath>
                </a14:m>
                <a:r>
                  <a:rPr lang="en-US" sz="2400" dirty="0"/>
                  <a:t>&lt; 6</a:t>
                </a:r>
              </a:p>
            </p:txBody>
          </p:sp>
        </mc:Choice>
        <mc:Fallback xmlns="">
          <p:sp>
            <p:nvSpPr>
              <p:cNvPr id="3" name="TextBox 2"/>
              <p:cNvSpPr txBox="1">
                <a:spLocks noRot="1" noChangeAspect="1" noMove="1" noResize="1" noEditPoints="1" noAdjustHandles="1" noChangeArrowheads="1" noChangeShapeType="1" noTextEdit="1"/>
              </p:cNvSpPr>
              <p:nvPr/>
            </p:nvSpPr>
            <p:spPr>
              <a:xfrm>
                <a:off x="504749" y="5419576"/>
                <a:ext cx="6586098" cy="830997"/>
              </a:xfrm>
              <a:prstGeom prst="rect">
                <a:avLst/>
              </a:prstGeom>
              <a:blipFill>
                <a:blip r:embed="rId11"/>
                <a:stretch>
                  <a:fillRect l="-1481" t="-25000" r="-463" b="-10735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2">
            <a:extLst>
              <a:ext uri="{28A0092B-C50C-407E-A947-70E740481C1C}">
                <a14:useLocalDpi xmlns:a14="http://schemas.microsoft.com/office/drawing/2010/main" val="0"/>
              </a:ext>
            </a:extLst>
          </a:blip>
          <a:stretch>
            <a:fillRect/>
          </a:stretch>
        </p:blipFill>
        <p:spPr>
          <a:xfrm>
            <a:off x="1875461" y="1616842"/>
            <a:ext cx="1664333" cy="694169"/>
          </a:xfrm>
          <a:prstGeom prst="rect">
            <a:avLst/>
          </a:prstGeom>
        </p:spPr>
      </p:pic>
      <p:pic>
        <p:nvPicPr>
          <p:cNvPr id="2" name="Picture 1"/>
          <p:cNvPicPr>
            <a:picLocks noChangeAspect="1"/>
          </p:cNvPicPr>
          <p:nvPr>
            <p:custDataLst>
              <p:tags r:id="rId2"/>
            </p:custDataLst>
          </p:nvPr>
        </p:nvPicPr>
        <p:blipFill>
          <a:blip r:embed="rId13">
            <a:extLst>
              <a:ext uri="{28A0092B-C50C-407E-A947-70E740481C1C}">
                <a14:useLocalDpi xmlns:a14="http://schemas.microsoft.com/office/drawing/2010/main" val="0"/>
              </a:ext>
            </a:extLst>
          </a:blip>
          <a:stretch>
            <a:fillRect/>
          </a:stretch>
        </p:blipFill>
        <p:spPr>
          <a:xfrm>
            <a:off x="4154436" y="1671638"/>
            <a:ext cx="4019541" cy="677285"/>
          </a:xfrm>
          <a:prstGeom prst="rect">
            <a:avLst/>
          </a:prstGeom>
        </p:spPr>
      </p:pic>
      <p:pic>
        <p:nvPicPr>
          <p:cNvPr id="25" name="Picture 24">
            <a:extLst>
              <a:ext uri="{FF2B5EF4-FFF2-40B4-BE49-F238E27FC236}">
                <a16:creationId xmlns:a16="http://schemas.microsoft.com/office/drawing/2014/main" id="{7AAD07F5-B482-4411-AB81-2CDF8A2047CF}"/>
              </a:ext>
            </a:extLst>
          </p:cNvPr>
          <p:cNvPicPr>
            <a:picLocks noChangeAspect="1"/>
          </p:cNvPicPr>
          <p:nvPr>
            <p:custDataLst>
              <p:tags r:id="rId3"/>
            </p:custDataLst>
          </p:nvPr>
        </p:nvPicPr>
        <p:blipFill>
          <a:blip r:embed="rId14"/>
          <a:stretch>
            <a:fillRect/>
          </a:stretch>
        </p:blipFill>
        <p:spPr>
          <a:xfrm>
            <a:off x="270990" y="3976844"/>
            <a:ext cx="1342172" cy="298058"/>
          </a:xfrm>
          <a:prstGeom prst="rect">
            <a:avLst/>
          </a:prstGeom>
        </p:spPr>
      </p:pic>
      <p:pic>
        <p:nvPicPr>
          <p:cNvPr id="10" name="Picture 9">
            <a:extLst>
              <a:ext uri="{FF2B5EF4-FFF2-40B4-BE49-F238E27FC236}">
                <a16:creationId xmlns:a16="http://schemas.microsoft.com/office/drawing/2014/main" id="{9B528C2D-FD87-4B08-A3EB-A0D5059747C2}"/>
              </a:ext>
            </a:extLst>
          </p:cNvPr>
          <p:cNvPicPr>
            <a:picLocks noChangeAspect="1"/>
          </p:cNvPicPr>
          <p:nvPr>
            <p:custDataLst>
              <p:tags r:id="rId4"/>
            </p:custDataLst>
          </p:nvPr>
        </p:nvPicPr>
        <p:blipFill>
          <a:blip r:embed="rId15"/>
          <a:stretch>
            <a:fillRect/>
          </a:stretch>
        </p:blipFill>
        <p:spPr>
          <a:xfrm>
            <a:off x="207962" y="4997923"/>
            <a:ext cx="3212800" cy="413258"/>
          </a:xfrm>
          <a:prstGeom prst="rect">
            <a:avLst/>
          </a:prstGeom>
        </p:spPr>
      </p:pic>
      <p:pic>
        <p:nvPicPr>
          <p:cNvPr id="20" name="Picture 19">
            <a:extLst>
              <a:ext uri="{FF2B5EF4-FFF2-40B4-BE49-F238E27FC236}">
                <a16:creationId xmlns:a16="http://schemas.microsoft.com/office/drawing/2014/main" id="{4289A2A0-89AA-484E-90F3-C449DFD1AF1E}"/>
              </a:ext>
            </a:extLst>
          </p:cNvPr>
          <p:cNvPicPr>
            <a:picLocks noChangeAspect="1"/>
          </p:cNvPicPr>
          <p:nvPr>
            <p:custDataLst>
              <p:tags r:id="rId5"/>
            </p:custDataLst>
          </p:nvPr>
        </p:nvPicPr>
        <p:blipFill>
          <a:blip r:embed="rId16"/>
          <a:stretch>
            <a:fillRect/>
          </a:stretch>
        </p:blipFill>
        <p:spPr>
          <a:xfrm>
            <a:off x="2267796" y="3110494"/>
            <a:ext cx="751543" cy="298057"/>
          </a:xfrm>
          <a:prstGeom prst="rect">
            <a:avLst/>
          </a:prstGeom>
        </p:spPr>
      </p:pic>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(S=D)</a:t>
            </a:r>
          </a:p>
        </p:txBody>
      </p:sp>
      <p:sp>
        <p:nvSpPr>
          <p:cNvPr id="39" name="TextBox 38"/>
          <p:cNvSpPr txBox="1"/>
          <p:nvPr/>
        </p:nvSpPr>
        <p:spPr>
          <a:xfrm>
            <a:off x="4430210" y="1789082"/>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938992"/>
          </a:xfrm>
          <a:prstGeom prst="rect">
            <a:avLst/>
          </a:prstGeom>
          <a:noFill/>
        </p:spPr>
        <p:txBody>
          <a:bodyPr wrap="square" rtlCol="0">
            <a:spAutoFit/>
          </a:bodyPr>
          <a:lstStyle/>
          <a:p>
            <a:r>
              <a:rPr lang="en-US" sz="2000" dirty="0"/>
              <a:t>Here we use </a:t>
            </a:r>
            <a:r>
              <a:rPr lang="en-US" sz="2000" dirty="0" err="1"/>
              <a:t>Ke</a:t>
            </a:r>
            <a:r>
              <a:rPr lang="en-US" sz="2000" dirty="0"/>
              <a:t> from typical baffled flocculators and H/S of 6 to minimize number of chips required. Round up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1642312072"/>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7268"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756430" cy="523220"/>
          </a:xfrm>
          <a:prstGeom prst="rect">
            <a:avLst/>
          </a:prstGeom>
          <a:noFill/>
        </p:spPr>
        <p:txBody>
          <a:bodyPr wrap="none" rtlCol="0">
            <a:spAutoFit/>
          </a:bodyPr>
          <a:lstStyle/>
          <a:p>
            <a:r>
              <a:rPr lang="en-US" dirty="0"/>
              <a:t>Here we assume that S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EF5D9335-808C-401E-9CB0-7E3EED82FAF5}"/>
              </a:ext>
            </a:extLst>
          </p:cNvPr>
          <p:cNvPicPr>
            <a:picLocks noChangeAspect="1"/>
          </p:cNvPicPr>
          <p:nvPr>
            <p:custDataLst>
              <p:tags r:id="rId2"/>
            </p:custDataLst>
          </p:nvPr>
        </p:nvPicPr>
        <p:blipFill>
          <a:blip r:embed="rId14"/>
          <a:stretch>
            <a:fillRect/>
          </a:stretch>
        </p:blipFill>
        <p:spPr>
          <a:xfrm>
            <a:off x="335546" y="1708669"/>
            <a:ext cx="1879601" cy="771978"/>
          </a:xfrm>
          <a:prstGeom prst="rect">
            <a:avLst/>
          </a:prstGeom>
        </p:spPr>
      </p:pic>
      <p:pic>
        <p:nvPicPr>
          <p:cNvPr id="9" name="Picture 8">
            <a:extLst>
              <a:ext uri="{FF2B5EF4-FFF2-40B4-BE49-F238E27FC236}">
                <a16:creationId xmlns:a16="http://schemas.microsoft.com/office/drawing/2014/main" id="{D37A0C66-DBEA-4F99-8ACF-F2641AFE9E39}"/>
              </a:ext>
            </a:extLst>
          </p:cNvPr>
          <p:cNvPicPr>
            <a:picLocks noChangeAspect="1"/>
          </p:cNvPicPr>
          <p:nvPr>
            <p:custDataLst>
              <p:tags r:id="rId3"/>
            </p:custDataLst>
          </p:nvPr>
        </p:nvPicPr>
        <p:blipFill>
          <a:blip r:embed="rId15"/>
          <a:stretch>
            <a:fillRect/>
          </a:stretch>
        </p:blipFill>
        <p:spPr>
          <a:xfrm>
            <a:off x="2725591" y="1679885"/>
            <a:ext cx="1704619" cy="791294"/>
          </a:xfrm>
          <a:prstGeom prst="rect">
            <a:avLst/>
          </a:prstGeom>
        </p:spPr>
      </p:pic>
      <p:pic>
        <p:nvPicPr>
          <p:cNvPr id="11" name="Picture 10">
            <a:extLst>
              <a:ext uri="{FF2B5EF4-FFF2-40B4-BE49-F238E27FC236}">
                <a16:creationId xmlns:a16="http://schemas.microsoft.com/office/drawing/2014/main" id="{6B704D9D-944A-4A2C-B0EA-98F1720391EB}"/>
              </a:ext>
            </a:extLst>
          </p:cNvPr>
          <p:cNvPicPr>
            <a:picLocks noChangeAspect="1"/>
          </p:cNvPicPr>
          <p:nvPr>
            <p:custDataLst>
              <p:tags r:id="rId4"/>
            </p:custDataLst>
          </p:nvPr>
        </p:nvPicPr>
        <p:blipFill>
          <a:blip r:embed="rId16"/>
          <a:stretch>
            <a:fillRect/>
          </a:stretch>
        </p:blipFill>
        <p:spPr>
          <a:xfrm>
            <a:off x="6921178" y="1945327"/>
            <a:ext cx="2040340" cy="281067"/>
          </a:xfrm>
          <a:prstGeom prst="rect">
            <a:avLst/>
          </a:prstGeom>
        </p:spPr>
      </p:pic>
      <p:pic>
        <p:nvPicPr>
          <p:cNvPr id="14" name="Picture 13">
            <a:extLst>
              <a:ext uri="{FF2B5EF4-FFF2-40B4-BE49-F238E27FC236}">
                <a16:creationId xmlns:a16="http://schemas.microsoft.com/office/drawing/2014/main" id="{F83FDD87-941D-4573-A696-369CDFFB812D}"/>
              </a:ext>
            </a:extLst>
          </p:cNvPr>
          <p:cNvPicPr>
            <a:picLocks noChangeAspect="1"/>
          </p:cNvPicPr>
          <p:nvPr>
            <p:custDataLst>
              <p:tags r:id="rId5"/>
            </p:custDataLst>
          </p:nvPr>
        </p:nvPicPr>
        <p:blipFill>
          <a:blip r:embed="rId17"/>
          <a:stretch>
            <a:fillRect/>
          </a:stretch>
        </p:blipFill>
        <p:spPr>
          <a:xfrm>
            <a:off x="262154" y="3867305"/>
            <a:ext cx="3529143" cy="815238"/>
          </a:xfrm>
          <a:prstGeom prst="rect">
            <a:avLst/>
          </a:prstGeom>
        </p:spPr>
      </p:pic>
      <p:pic>
        <p:nvPicPr>
          <p:cNvPr id="16" name="Picture 15">
            <a:extLst>
              <a:ext uri="{FF2B5EF4-FFF2-40B4-BE49-F238E27FC236}">
                <a16:creationId xmlns:a16="http://schemas.microsoft.com/office/drawing/2014/main" id="{57FC155A-B5F4-4775-BF36-D16B5CF3B54F}"/>
              </a:ext>
            </a:extLst>
          </p:cNvPr>
          <p:cNvPicPr>
            <a:picLocks noChangeAspect="1"/>
          </p:cNvPicPr>
          <p:nvPr>
            <p:custDataLst>
              <p:tags r:id="rId6"/>
            </p:custDataLst>
          </p:nvPr>
        </p:nvPicPr>
        <p:blipFill>
          <a:blip r:embed="rId18"/>
          <a:stretch>
            <a:fillRect/>
          </a:stretch>
        </p:blipFill>
        <p:spPr>
          <a:xfrm>
            <a:off x="259568" y="5323002"/>
            <a:ext cx="3462095" cy="847238"/>
          </a:xfrm>
          <a:prstGeom prst="rect">
            <a:avLst/>
          </a:prstGeom>
        </p:spPr>
      </p:pic>
      <p:pic>
        <p:nvPicPr>
          <p:cNvPr id="18" name="Picture 17">
            <a:extLst>
              <a:ext uri="{FF2B5EF4-FFF2-40B4-BE49-F238E27FC236}">
                <a16:creationId xmlns:a16="http://schemas.microsoft.com/office/drawing/2014/main" id="{FC7CB4E0-F6CC-4E11-87B4-C1D76B0239D8}"/>
              </a:ext>
            </a:extLst>
          </p:cNvPr>
          <p:cNvPicPr>
            <a:picLocks noChangeAspect="1"/>
          </p:cNvPicPr>
          <p:nvPr>
            <p:custDataLst>
              <p:tags r:id="rId7"/>
            </p:custDataLst>
          </p:nvPr>
        </p:nvPicPr>
        <p:blipFill>
          <a:blip r:embed="rId19"/>
          <a:stretch>
            <a:fillRect/>
          </a:stretch>
        </p:blipFill>
        <p:spPr>
          <a:xfrm>
            <a:off x="-2704662" y="658648"/>
            <a:ext cx="1984000" cy="853333"/>
          </a:xfrm>
          <a:prstGeom prst="rect">
            <a:avLst/>
          </a:prstGeom>
        </p:spPr>
      </p:pic>
      <p:pic>
        <p:nvPicPr>
          <p:cNvPr id="20" name="Picture 19">
            <a:extLst>
              <a:ext uri="{FF2B5EF4-FFF2-40B4-BE49-F238E27FC236}">
                <a16:creationId xmlns:a16="http://schemas.microsoft.com/office/drawing/2014/main" id="{613D1B74-9135-42BB-AB96-67BB2F205FDF}"/>
              </a:ext>
            </a:extLst>
          </p:cNvPr>
          <p:cNvPicPr>
            <a:picLocks noChangeAspect="1"/>
          </p:cNvPicPr>
          <p:nvPr>
            <p:custDataLst>
              <p:tags r:id="rId8"/>
            </p:custDataLst>
          </p:nvPr>
        </p:nvPicPr>
        <p:blipFill>
          <a:blip r:embed="rId20"/>
          <a:stretch>
            <a:fillRect/>
          </a:stretch>
        </p:blipFill>
        <p:spPr>
          <a:xfrm>
            <a:off x="-4866541" y="3330848"/>
            <a:ext cx="2968381" cy="847238"/>
          </a:xfrm>
          <a:prstGeom prst="rect">
            <a:avLst/>
          </a:prstGeom>
        </p:spPr>
      </p:pic>
    </p:spTree>
    <p:extLst>
      <p:ext uri="{BB962C8B-B14F-4D97-AF65-F5344CB8AC3E}">
        <p14:creationId xmlns:p14="http://schemas.microsoft.com/office/powerpoint/2010/main" val="9613541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orifice diameter</a:t>
            </a:r>
          </a:p>
        </p:txBody>
      </p:sp>
      <p:sp>
        <p:nvSpPr>
          <p:cNvPr id="6" name="Content Placeholder 5"/>
          <p:cNvSpPr>
            <a:spLocks noGrp="1"/>
          </p:cNvSpPr>
          <p:nvPr>
            <p:ph idx="1"/>
          </p:nvPr>
        </p:nvSpPr>
        <p:spPr>
          <a:xfrm>
            <a:off x="481913" y="3303373"/>
            <a:ext cx="8229600" cy="1735395"/>
          </a:xfrm>
        </p:spPr>
        <p:txBody>
          <a:bodyPr/>
          <a:lstStyle/>
          <a:p>
            <a:r>
              <a:rPr lang="en-US" dirty="0"/>
              <a:t>The head loss for these orifices spaced so closely may be less than what we calculate</a:t>
            </a:r>
          </a:p>
          <a:p>
            <a:pPr lvl="1"/>
            <a:r>
              <a:rPr lang="en-US" i="1" dirty="0"/>
              <a:t>Vena </a:t>
            </a:r>
            <a:r>
              <a:rPr lang="en-US" i="1" dirty="0" err="1"/>
              <a:t>contracta</a:t>
            </a:r>
            <a:r>
              <a:rPr lang="en-US" i="1" dirty="0"/>
              <a:t> </a:t>
            </a:r>
            <a:r>
              <a:rPr lang="en-US" dirty="0"/>
              <a:t>may not be as severe for orifices that are close to the inner diameter of the pipe</a:t>
            </a:r>
          </a:p>
          <a:p>
            <a:pPr lvl="1"/>
            <a:r>
              <a:rPr lang="en-US" dirty="0"/>
              <a:t>Insufficient length for full expansion before next orifice</a:t>
            </a:r>
          </a:p>
          <a:p>
            <a:endParaRPr lang="en-US" dirty="0"/>
          </a:p>
        </p:txBody>
      </p:sp>
      <p:cxnSp>
        <p:nvCxnSpPr>
          <p:cNvPr id="8" name="Straight Arrow Connector 7"/>
          <p:cNvCxnSpPr/>
          <p:nvPr/>
        </p:nvCxnSpPr>
        <p:spPr>
          <a:xfrm>
            <a:off x="3426941" y="2183027"/>
            <a:ext cx="12686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9" name="Picture 5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0204" y="5816254"/>
            <a:ext cx="2226759" cy="88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92624" y="2871216"/>
            <a:ext cx="3757888" cy="523220"/>
          </a:xfrm>
          <a:prstGeom prst="rect">
            <a:avLst/>
          </a:prstGeom>
          <a:noFill/>
        </p:spPr>
        <p:txBody>
          <a:bodyPr wrap="none" rtlCol="0">
            <a:spAutoFit/>
          </a:bodyPr>
          <a:lstStyle/>
          <a:p>
            <a:r>
              <a:rPr lang="en-US" dirty="0"/>
              <a:t>We need to estimate </a:t>
            </a:r>
            <a:r>
              <a:rPr lang="en-US" dirty="0" err="1"/>
              <a:t>Ke</a:t>
            </a:r>
            <a:r>
              <a:rPr lang="en-US" dirty="0"/>
              <a:t>!</a:t>
            </a:r>
            <a:r>
              <a:rPr lang="en-US"/>
              <a:t> </a:t>
            </a:r>
            <a:endParaRPr lang="en-US" dirty="0"/>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1" name="Picture 10">
            <a:extLst>
              <a:ext uri="{FF2B5EF4-FFF2-40B4-BE49-F238E27FC236}">
                <a16:creationId xmlns:a16="http://schemas.microsoft.com/office/drawing/2014/main" id="{4B639979-FCE3-4E36-ADA1-92CCB6D3BBC7}"/>
              </a:ext>
            </a:extLst>
          </p:cNvPr>
          <p:cNvPicPr>
            <a:picLocks noChangeAspect="1"/>
          </p:cNvPicPr>
          <p:nvPr>
            <p:custDataLst>
              <p:tags r:id="rId1"/>
            </p:custDataLst>
          </p:nvPr>
        </p:nvPicPr>
        <p:blipFill>
          <a:blip r:embed="rId5"/>
          <a:stretch>
            <a:fillRect/>
          </a:stretch>
        </p:blipFill>
        <p:spPr>
          <a:xfrm>
            <a:off x="247067" y="1882275"/>
            <a:ext cx="3003661" cy="687322"/>
          </a:xfrm>
          <a:prstGeom prst="rect">
            <a:avLst/>
          </a:prstGeom>
        </p:spPr>
      </p:pic>
      <p:pic>
        <p:nvPicPr>
          <p:cNvPr id="13" name="Picture 12">
            <a:extLst>
              <a:ext uri="{FF2B5EF4-FFF2-40B4-BE49-F238E27FC236}">
                <a16:creationId xmlns:a16="http://schemas.microsoft.com/office/drawing/2014/main" id="{47ED9623-4DDD-4010-847D-F7F9B74A02CB}"/>
              </a:ext>
            </a:extLst>
          </p:cNvPr>
          <p:cNvPicPr>
            <a:picLocks noChangeAspect="1"/>
          </p:cNvPicPr>
          <p:nvPr>
            <p:custDataLst>
              <p:tags r:id="rId2"/>
            </p:custDataLst>
          </p:nvPr>
        </p:nvPicPr>
        <p:blipFill>
          <a:blip r:embed="rId6"/>
          <a:stretch>
            <a:fillRect/>
          </a:stretch>
        </p:blipFill>
        <p:spPr>
          <a:xfrm>
            <a:off x="4992624" y="1906177"/>
            <a:ext cx="3821714" cy="780190"/>
          </a:xfrm>
          <a:prstGeom prst="rect">
            <a:avLst/>
          </a:prstGeom>
        </p:spPr>
      </p:pic>
    </p:spTree>
    <p:extLst>
      <p:ext uri="{BB962C8B-B14F-4D97-AF65-F5344CB8AC3E}">
        <p14:creationId xmlns:p14="http://schemas.microsoft.com/office/powerpoint/2010/main" val="10728767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10"/>
          <a:stretch>
            <a:fillRect/>
          </a:stretch>
        </p:blipFill>
        <p:spPr>
          <a:xfrm>
            <a:off x="6243838" y="5193719"/>
            <a:ext cx="2850620" cy="1253656"/>
          </a:xfrm>
          <a:prstGeom prst="rect">
            <a:avLst/>
          </a:prstGeom>
        </p:spPr>
      </p:pic>
      <p:sp>
        <p:nvSpPr>
          <p:cNvPr id="2" name="Title 1"/>
          <p:cNvSpPr>
            <a:spLocks noGrp="1"/>
          </p:cNvSpPr>
          <p:nvPr>
            <p:ph type="title"/>
          </p:nvPr>
        </p:nvSpPr>
        <p:spPr/>
        <p:txBody>
          <a:bodyPr/>
          <a:lstStyle/>
          <a:p>
            <a:r>
              <a:rPr lang="en-US" sz="3200" dirty="0"/>
              <a:t>Estimate the orifice diameter using the required value of </a:t>
            </a:r>
            <a:r>
              <a:rPr lang="en-US" sz="3200" dirty="0" err="1"/>
              <a:t>Ke</a:t>
            </a:r>
            <a:r>
              <a:rPr lang="en-US" sz="3200" dirty="0"/>
              <a:t> given the actual pipe ID</a:t>
            </a:r>
          </a:p>
        </p:txBody>
      </p:sp>
      <p:sp>
        <p:nvSpPr>
          <p:cNvPr id="9" name="TextBox 8"/>
          <p:cNvSpPr txBox="1"/>
          <p:nvPr/>
        </p:nvSpPr>
        <p:spPr>
          <a:xfrm>
            <a:off x="150644" y="2145679"/>
            <a:ext cx="8652595" cy="1015663"/>
          </a:xfrm>
          <a:prstGeom prst="rect">
            <a:avLst/>
          </a:prstGeom>
          <a:noFill/>
        </p:spPr>
        <p:txBody>
          <a:bodyPr wrap="square" rtlCol="0">
            <a:spAutoFit/>
          </a:bodyPr>
          <a:lstStyle/>
          <a:p>
            <a:r>
              <a:rPr lang="en-US" sz="2000" dirty="0"/>
              <a:t>Need to find actual </a:t>
            </a:r>
            <a:r>
              <a:rPr lang="en-US" sz="2000" dirty="0" err="1"/>
              <a:t>Ke</a:t>
            </a:r>
            <a:r>
              <a:rPr lang="en-US" sz="2000" dirty="0"/>
              <a:t> given actual pipe diameter to develop target G. The actual </a:t>
            </a:r>
            <a:r>
              <a:rPr lang="en-US" sz="2000" dirty="0" err="1"/>
              <a:t>Ke</a:t>
            </a:r>
            <a:r>
              <a:rPr lang="en-US" sz="2000" dirty="0"/>
              <a:t> will increase to get the same head loss given the slower velocity in the larger diameter pipe.</a:t>
            </a:r>
          </a:p>
        </p:txBody>
      </p:sp>
      <p:sp>
        <p:nvSpPr>
          <p:cNvPr id="13" name="TextBox 12"/>
          <p:cNvSpPr txBox="1"/>
          <p:nvPr/>
        </p:nvSpPr>
        <p:spPr>
          <a:xfrm>
            <a:off x="2642616" y="3300984"/>
            <a:ext cx="5758308" cy="523220"/>
          </a:xfrm>
          <a:prstGeom prst="rect">
            <a:avLst/>
          </a:prstGeom>
          <a:noFill/>
        </p:spPr>
        <p:txBody>
          <a:bodyPr wrap="none" rtlCol="0">
            <a:spAutoFit/>
          </a:bodyPr>
          <a:lstStyle/>
          <a:p>
            <a:r>
              <a:rPr lang="en-US" dirty="0"/>
              <a:t>Replace residence time with volume/Q</a:t>
            </a:r>
          </a:p>
        </p:txBody>
      </p:sp>
      <p:cxnSp>
        <p:nvCxnSpPr>
          <p:cNvPr id="16" name="Straight Arrow Connector 15"/>
          <p:cNvCxnSpPr/>
          <p:nvPr/>
        </p:nvCxnSpPr>
        <p:spPr>
          <a:xfrm>
            <a:off x="1883664" y="4142232"/>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111752" y="5007864"/>
            <a:ext cx="4023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82112" y="4480560"/>
            <a:ext cx="9144" cy="2103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5" name="Rectangle 4"/>
          <p:cNvSpPr/>
          <p:nvPr/>
        </p:nvSpPr>
        <p:spPr>
          <a:xfrm>
            <a:off x="4312920" y="6334780"/>
            <a:ext cx="4572000" cy="523220"/>
          </a:xfrm>
          <a:prstGeom prst="rect">
            <a:avLst/>
          </a:prstGeom>
        </p:spPr>
        <p:txBody>
          <a:bodyPr>
            <a:spAutoFit/>
          </a:bodyPr>
          <a:lstStyle/>
          <a:p>
            <a:r>
              <a:rPr lang="en-US" sz="1400" dirty="0"/>
              <a:t>https://neutrium.net/fluid_flow/pressure-loss-from-fittings-expansion-and-reduction-in-pipe-size/</a:t>
            </a:r>
          </a:p>
        </p:txBody>
      </p:sp>
      <p:pic>
        <p:nvPicPr>
          <p:cNvPr id="20" name="Picture 19">
            <a:extLst>
              <a:ext uri="{FF2B5EF4-FFF2-40B4-BE49-F238E27FC236}">
                <a16:creationId xmlns:a16="http://schemas.microsoft.com/office/drawing/2014/main" id="{9FE09FEF-3904-4BB9-9844-B2F59A29E1B7}"/>
              </a:ext>
            </a:extLst>
          </p:cNvPr>
          <p:cNvPicPr>
            <a:picLocks noChangeAspect="1"/>
          </p:cNvPicPr>
          <p:nvPr>
            <p:custDataLst>
              <p:tags r:id="rId1"/>
            </p:custDataLst>
          </p:nvPr>
        </p:nvPicPr>
        <p:blipFill>
          <a:blip r:embed="rId11"/>
          <a:stretch>
            <a:fillRect/>
          </a:stretch>
        </p:blipFill>
        <p:spPr>
          <a:xfrm>
            <a:off x="562263" y="1749721"/>
            <a:ext cx="1792000" cy="246857"/>
          </a:xfrm>
          <a:prstGeom prst="rect">
            <a:avLst/>
          </a:prstGeom>
        </p:spPr>
      </p:pic>
      <p:pic>
        <p:nvPicPr>
          <p:cNvPr id="22" name="Picture 21">
            <a:extLst>
              <a:ext uri="{FF2B5EF4-FFF2-40B4-BE49-F238E27FC236}">
                <a16:creationId xmlns:a16="http://schemas.microsoft.com/office/drawing/2014/main" id="{9AF7B3DA-64B6-4C0F-ACE3-428A97C5F603}"/>
              </a:ext>
            </a:extLst>
          </p:cNvPr>
          <p:cNvPicPr>
            <a:picLocks noChangeAspect="1"/>
          </p:cNvPicPr>
          <p:nvPr>
            <p:custDataLst>
              <p:tags r:id="rId2"/>
            </p:custDataLst>
          </p:nvPr>
        </p:nvPicPr>
        <p:blipFill>
          <a:blip r:embed="rId12"/>
          <a:stretch>
            <a:fillRect/>
          </a:stretch>
        </p:blipFill>
        <p:spPr>
          <a:xfrm>
            <a:off x="7149876" y="1551905"/>
            <a:ext cx="1251048" cy="608000"/>
          </a:xfrm>
          <a:prstGeom prst="rect">
            <a:avLst/>
          </a:prstGeom>
        </p:spPr>
      </p:pic>
      <p:pic>
        <p:nvPicPr>
          <p:cNvPr id="24" name="Picture 23">
            <a:extLst>
              <a:ext uri="{FF2B5EF4-FFF2-40B4-BE49-F238E27FC236}">
                <a16:creationId xmlns:a16="http://schemas.microsoft.com/office/drawing/2014/main" id="{268F5F75-E80D-42BB-BEF9-7A58DAC5D08E}"/>
              </a:ext>
            </a:extLst>
          </p:cNvPr>
          <p:cNvPicPr>
            <a:picLocks noChangeAspect="1"/>
          </p:cNvPicPr>
          <p:nvPr>
            <p:custDataLst>
              <p:tags r:id="rId3"/>
            </p:custDataLst>
          </p:nvPr>
        </p:nvPicPr>
        <p:blipFill>
          <a:blip r:embed="rId13"/>
          <a:stretch>
            <a:fillRect/>
          </a:stretch>
        </p:blipFill>
        <p:spPr>
          <a:xfrm>
            <a:off x="384493" y="3264184"/>
            <a:ext cx="957578" cy="476401"/>
          </a:xfrm>
          <a:prstGeom prst="rect">
            <a:avLst/>
          </a:prstGeom>
        </p:spPr>
      </p:pic>
      <p:pic>
        <p:nvPicPr>
          <p:cNvPr id="26" name="Picture 25">
            <a:extLst>
              <a:ext uri="{FF2B5EF4-FFF2-40B4-BE49-F238E27FC236}">
                <a16:creationId xmlns:a16="http://schemas.microsoft.com/office/drawing/2014/main" id="{EDD3EF57-91BD-4659-9AFB-09C417E10664}"/>
              </a:ext>
            </a:extLst>
          </p:cNvPr>
          <p:cNvPicPr>
            <a:picLocks noChangeAspect="1"/>
          </p:cNvPicPr>
          <p:nvPr>
            <p:custDataLst>
              <p:tags r:id="rId4"/>
            </p:custDataLst>
          </p:nvPr>
        </p:nvPicPr>
        <p:blipFill>
          <a:blip r:embed="rId14"/>
          <a:stretch>
            <a:fillRect/>
          </a:stretch>
        </p:blipFill>
        <p:spPr>
          <a:xfrm>
            <a:off x="384493" y="3937875"/>
            <a:ext cx="1430908" cy="517784"/>
          </a:xfrm>
          <a:prstGeom prst="rect">
            <a:avLst/>
          </a:prstGeom>
        </p:spPr>
      </p:pic>
      <p:pic>
        <p:nvPicPr>
          <p:cNvPr id="28" name="Picture 27">
            <a:extLst>
              <a:ext uri="{FF2B5EF4-FFF2-40B4-BE49-F238E27FC236}">
                <a16:creationId xmlns:a16="http://schemas.microsoft.com/office/drawing/2014/main" id="{06C19B55-7316-4EDF-8F4D-5D8274C10E0C}"/>
              </a:ext>
            </a:extLst>
          </p:cNvPr>
          <p:cNvPicPr>
            <a:picLocks noChangeAspect="1"/>
          </p:cNvPicPr>
          <p:nvPr>
            <p:custDataLst>
              <p:tags r:id="rId5"/>
            </p:custDataLst>
          </p:nvPr>
        </p:nvPicPr>
        <p:blipFill>
          <a:blip r:embed="rId15"/>
          <a:stretch>
            <a:fillRect/>
          </a:stretch>
        </p:blipFill>
        <p:spPr>
          <a:xfrm>
            <a:off x="2532516" y="3886470"/>
            <a:ext cx="1578967" cy="463884"/>
          </a:xfrm>
          <a:prstGeom prst="rect">
            <a:avLst/>
          </a:prstGeom>
        </p:spPr>
      </p:pic>
      <p:pic>
        <p:nvPicPr>
          <p:cNvPr id="30" name="Picture 29">
            <a:extLst>
              <a:ext uri="{FF2B5EF4-FFF2-40B4-BE49-F238E27FC236}">
                <a16:creationId xmlns:a16="http://schemas.microsoft.com/office/drawing/2014/main" id="{B3B68659-C9F9-44A4-956D-B8EE5BF2EF78}"/>
              </a:ext>
            </a:extLst>
          </p:cNvPr>
          <p:cNvPicPr>
            <a:picLocks noChangeAspect="1"/>
          </p:cNvPicPr>
          <p:nvPr>
            <p:custDataLst>
              <p:tags r:id="rId6"/>
            </p:custDataLst>
          </p:nvPr>
        </p:nvPicPr>
        <p:blipFill>
          <a:blip r:embed="rId16"/>
          <a:stretch>
            <a:fillRect/>
          </a:stretch>
        </p:blipFill>
        <p:spPr>
          <a:xfrm>
            <a:off x="384493" y="4754587"/>
            <a:ext cx="3608118" cy="492114"/>
          </a:xfrm>
          <a:prstGeom prst="rect">
            <a:avLst/>
          </a:prstGeom>
        </p:spPr>
      </p:pic>
      <p:pic>
        <p:nvPicPr>
          <p:cNvPr id="32" name="Picture 31">
            <a:extLst>
              <a:ext uri="{FF2B5EF4-FFF2-40B4-BE49-F238E27FC236}">
                <a16:creationId xmlns:a16="http://schemas.microsoft.com/office/drawing/2014/main" id="{8535CBC9-E99E-4F77-B698-1B6E66EC73F6}"/>
              </a:ext>
            </a:extLst>
          </p:cNvPr>
          <p:cNvPicPr>
            <a:picLocks noChangeAspect="1"/>
          </p:cNvPicPr>
          <p:nvPr>
            <p:custDataLst>
              <p:tags r:id="rId7"/>
            </p:custDataLst>
          </p:nvPr>
        </p:nvPicPr>
        <p:blipFill>
          <a:blip r:embed="rId17"/>
          <a:stretch>
            <a:fillRect/>
          </a:stretch>
        </p:blipFill>
        <p:spPr>
          <a:xfrm>
            <a:off x="4664196" y="4750452"/>
            <a:ext cx="2216698" cy="470992"/>
          </a:xfrm>
          <a:prstGeom prst="rect">
            <a:avLst/>
          </a:prstGeom>
        </p:spPr>
      </p:pic>
      <p:pic>
        <p:nvPicPr>
          <p:cNvPr id="33" name="Picture 32">
            <a:extLst>
              <a:ext uri="{FF2B5EF4-FFF2-40B4-BE49-F238E27FC236}">
                <a16:creationId xmlns:a16="http://schemas.microsoft.com/office/drawing/2014/main" id="{33BB175B-D7EB-4018-B683-16A6F60EB212}"/>
              </a:ext>
            </a:extLst>
          </p:cNvPr>
          <p:cNvPicPr>
            <a:picLocks noChangeAspect="1"/>
          </p:cNvPicPr>
          <p:nvPr>
            <p:custDataLst>
              <p:tags r:id="rId8"/>
            </p:custDataLst>
          </p:nvPr>
        </p:nvPicPr>
        <p:blipFill>
          <a:blip r:embed="rId18"/>
          <a:stretch>
            <a:fillRect/>
          </a:stretch>
        </p:blipFill>
        <p:spPr>
          <a:xfrm>
            <a:off x="384492" y="5468959"/>
            <a:ext cx="4585591" cy="936133"/>
          </a:xfrm>
          <a:prstGeom prst="rect">
            <a:avLst/>
          </a:prstGeom>
        </p:spPr>
      </p:pic>
    </p:spTree>
    <p:extLst>
      <p:ext uri="{BB962C8B-B14F-4D97-AF65-F5344CB8AC3E}">
        <p14:creationId xmlns:p14="http://schemas.microsoft.com/office/powerpoint/2010/main" val="10897754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1" name="Rectangle 13"/>
          <p:cNvSpPr>
            <a:spLocks noGrp="1" noChangeArrowheads="1"/>
          </p:cNvSpPr>
          <p:nvPr>
            <p:ph type="title"/>
          </p:nvPr>
        </p:nvSpPr>
        <p:spPr/>
        <p:txBody>
          <a:bodyPr/>
          <a:lstStyle/>
          <a:p>
            <a:r>
              <a:rPr lang="en-US" dirty="0"/>
              <a:t>Use a Pipe with orifices to make a flocculator for small flows (H = D)</a:t>
            </a:r>
          </a:p>
        </p:txBody>
      </p:sp>
      <p:sp>
        <p:nvSpPr>
          <p:cNvPr id="39" name="TextBox 38"/>
          <p:cNvSpPr txBox="1"/>
          <p:nvPr/>
        </p:nvSpPr>
        <p:spPr>
          <a:xfrm>
            <a:off x="4335618" y="1862653"/>
            <a:ext cx="2040340" cy="523220"/>
          </a:xfrm>
          <a:prstGeom prst="rect">
            <a:avLst/>
          </a:prstGeom>
          <a:noFill/>
        </p:spPr>
        <p:txBody>
          <a:bodyPr wrap="square" rtlCol="0">
            <a:spAutoFit/>
          </a:bodyPr>
          <a:lstStyle/>
          <a:p>
            <a:r>
              <a:rPr lang="en-US" dirty="0">
                <a:solidFill>
                  <a:srgbClr val="000000"/>
                </a:solidFill>
              </a:rPr>
              <a:t>Continuity</a:t>
            </a:r>
          </a:p>
        </p:txBody>
      </p:sp>
      <p:sp>
        <p:nvSpPr>
          <p:cNvPr id="8" name="TextBox 7"/>
          <p:cNvSpPr txBox="1"/>
          <p:nvPr/>
        </p:nvSpPr>
        <p:spPr>
          <a:xfrm>
            <a:off x="4187631" y="4889501"/>
            <a:ext cx="4580238" cy="1815882"/>
          </a:xfrm>
          <a:prstGeom prst="rect">
            <a:avLst/>
          </a:prstGeom>
          <a:noFill/>
        </p:spPr>
        <p:txBody>
          <a:bodyPr wrap="square" rtlCol="0">
            <a:spAutoFit/>
          </a:bodyPr>
          <a:lstStyle/>
          <a:p>
            <a:r>
              <a:rPr lang="en-US" dirty="0"/>
              <a:t>Round to nearest inner pipe diameter? Or round down to get higher velocities to prevent sedimentation?</a:t>
            </a:r>
          </a:p>
        </p:txBody>
      </p:sp>
      <p:grpSp>
        <p:nvGrpSpPr>
          <p:cNvPr id="12" name="Group 11"/>
          <p:cNvGrpSpPr/>
          <p:nvPr/>
        </p:nvGrpSpPr>
        <p:grpSpPr>
          <a:xfrm>
            <a:off x="9785310" y="2965236"/>
            <a:ext cx="5483225" cy="2203450"/>
            <a:chOff x="3665538" y="4540250"/>
            <a:chExt cx="5483225" cy="2203450"/>
          </a:xfrm>
        </p:grpSpPr>
        <p:sp>
          <p:nvSpPr>
            <p:cNvPr id="32" name="Rectangle 28"/>
            <p:cNvSpPr>
              <a:spLocks noChangeArrowheads="1"/>
            </p:cNvSpPr>
            <p:nvPr/>
          </p:nvSpPr>
          <p:spPr bwMode="auto">
            <a:xfrm>
              <a:off x="8008938" y="5243513"/>
              <a:ext cx="88900" cy="8382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5" name="Rectangle 29"/>
            <p:cNvSpPr>
              <a:spLocks noChangeArrowheads="1"/>
            </p:cNvSpPr>
            <p:nvPr/>
          </p:nvSpPr>
          <p:spPr bwMode="auto">
            <a:xfrm>
              <a:off x="3665538" y="5749925"/>
              <a:ext cx="4876800" cy="650875"/>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8" name="Rectangle 30"/>
            <p:cNvSpPr>
              <a:spLocks noChangeArrowheads="1"/>
            </p:cNvSpPr>
            <p:nvPr/>
          </p:nvSpPr>
          <p:spPr bwMode="auto">
            <a:xfrm>
              <a:off x="4198938" y="4630738"/>
              <a:ext cx="76200" cy="12192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40" name="Rectangle 31"/>
            <p:cNvSpPr>
              <a:spLocks noChangeArrowheads="1"/>
            </p:cNvSpPr>
            <p:nvPr/>
          </p:nvSpPr>
          <p:spPr bwMode="auto">
            <a:xfrm>
              <a:off x="3675063" y="5694363"/>
              <a:ext cx="512762" cy="55562"/>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1" name="Rectangle 32"/>
            <p:cNvSpPr>
              <a:spLocks noChangeArrowheads="1"/>
            </p:cNvSpPr>
            <p:nvPr/>
          </p:nvSpPr>
          <p:spPr bwMode="auto">
            <a:xfrm>
              <a:off x="4270375" y="5695950"/>
              <a:ext cx="15922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5" name="Rectangle 33" descr="Light downward diagonal"/>
            <p:cNvSpPr>
              <a:spLocks noChangeArrowheads="1"/>
            </p:cNvSpPr>
            <p:nvPr/>
          </p:nvSpPr>
          <p:spPr bwMode="auto">
            <a:xfrm>
              <a:off x="57991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46" name="Freeform 34" descr="Light upward diagonal"/>
            <p:cNvSpPr>
              <a:spLocks/>
            </p:cNvSpPr>
            <p:nvPr/>
          </p:nvSpPr>
          <p:spPr bwMode="auto">
            <a:xfrm>
              <a:off x="5868988" y="5461000"/>
              <a:ext cx="77787" cy="534988"/>
            </a:xfrm>
            <a:custGeom>
              <a:avLst/>
              <a:gdLst/>
              <a:ahLst/>
              <a:cxnLst>
                <a:cxn ang="0">
                  <a:pos x="0" y="0"/>
                </a:cxn>
                <a:cxn ang="0">
                  <a:pos x="0" y="336"/>
                </a:cxn>
                <a:cxn ang="0">
                  <a:pos x="48" y="288"/>
                </a:cxn>
                <a:cxn ang="0">
                  <a:pos x="48" y="0"/>
                </a:cxn>
                <a:cxn ang="0">
                  <a:pos x="0" y="0"/>
                </a:cxn>
              </a:cxnLst>
              <a:rect l="0" t="0" r="r" b="b"/>
              <a:pathLst>
                <a:path w="49" h="337">
                  <a:moveTo>
                    <a:pt x="0" y="0"/>
                  </a:moveTo>
                  <a:lnTo>
                    <a:pt x="0" y="336"/>
                  </a:lnTo>
                  <a:lnTo>
                    <a:pt x="48" y="288"/>
                  </a:lnTo>
                  <a:lnTo>
                    <a:pt x="48" y="0"/>
                  </a:lnTo>
                  <a:lnTo>
                    <a:pt x="0" y="0"/>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48" name="Rectangle 35"/>
            <p:cNvSpPr>
              <a:spLocks noChangeArrowheads="1"/>
            </p:cNvSpPr>
            <p:nvPr/>
          </p:nvSpPr>
          <p:spPr bwMode="auto">
            <a:xfrm>
              <a:off x="8093075" y="5695950"/>
              <a:ext cx="411163"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49" name="Rectangle 36"/>
            <p:cNvSpPr>
              <a:spLocks noChangeArrowheads="1"/>
            </p:cNvSpPr>
            <p:nvPr/>
          </p:nvSpPr>
          <p:spPr bwMode="auto">
            <a:xfrm>
              <a:off x="5951538" y="5695950"/>
              <a:ext cx="2063750" cy="5715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0" name="Rectangle 37" descr="Light downward diagonal"/>
            <p:cNvSpPr>
              <a:spLocks noChangeArrowheads="1"/>
            </p:cNvSpPr>
            <p:nvPr/>
          </p:nvSpPr>
          <p:spPr bwMode="auto">
            <a:xfrm>
              <a:off x="5951538" y="539115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2" name="Rectangle 38"/>
            <p:cNvSpPr>
              <a:spLocks noChangeArrowheads="1"/>
            </p:cNvSpPr>
            <p:nvPr/>
          </p:nvSpPr>
          <p:spPr bwMode="auto">
            <a:xfrm>
              <a:off x="3665538" y="6370638"/>
              <a:ext cx="2197100" cy="63500"/>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3" name="Rectangle 39" descr="Light downward diagonal"/>
            <p:cNvSpPr>
              <a:spLocks noChangeArrowheads="1"/>
            </p:cNvSpPr>
            <p:nvPr/>
          </p:nvSpPr>
          <p:spPr bwMode="auto">
            <a:xfrm>
              <a:off x="5799138" y="6451600"/>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4" name="Freeform 40" descr="Light upward diagonal"/>
            <p:cNvSpPr>
              <a:spLocks/>
            </p:cNvSpPr>
            <p:nvPr/>
          </p:nvSpPr>
          <p:spPr bwMode="auto">
            <a:xfrm>
              <a:off x="5868988" y="6134100"/>
              <a:ext cx="77787" cy="534988"/>
            </a:xfrm>
            <a:custGeom>
              <a:avLst/>
              <a:gdLst/>
              <a:ahLst/>
              <a:cxnLst>
                <a:cxn ang="0">
                  <a:pos x="0" y="336"/>
                </a:cxn>
                <a:cxn ang="0">
                  <a:pos x="0" y="0"/>
                </a:cxn>
                <a:cxn ang="0">
                  <a:pos x="48" y="48"/>
                </a:cxn>
                <a:cxn ang="0">
                  <a:pos x="48" y="336"/>
                </a:cxn>
                <a:cxn ang="0">
                  <a:pos x="0" y="336"/>
                </a:cxn>
              </a:cxnLst>
              <a:rect l="0" t="0" r="r" b="b"/>
              <a:pathLst>
                <a:path w="49" h="337">
                  <a:moveTo>
                    <a:pt x="0" y="336"/>
                  </a:moveTo>
                  <a:lnTo>
                    <a:pt x="0" y="0"/>
                  </a:lnTo>
                  <a:lnTo>
                    <a:pt x="48" y="48"/>
                  </a:lnTo>
                  <a:lnTo>
                    <a:pt x="48" y="336"/>
                  </a:lnTo>
                  <a:lnTo>
                    <a:pt x="0" y="336"/>
                  </a:lnTo>
                </a:path>
              </a:pathLst>
            </a:custGeom>
            <a:pattFill prst="ltUp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55" name="Rectangle 41"/>
            <p:cNvSpPr>
              <a:spLocks noChangeArrowheads="1"/>
            </p:cNvSpPr>
            <p:nvPr/>
          </p:nvSpPr>
          <p:spPr bwMode="auto">
            <a:xfrm>
              <a:off x="5951538" y="6369050"/>
              <a:ext cx="2552700" cy="58738"/>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56" name="Rectangle 42" descr="Light downward diagonal"/>
            <p:cNvSpPr>
              <a:spLocks noChangeArrowheads="1"/>
            </p:cNvSpPr>
            <p:nvPr/>
          </p:nvSpPr>
          <p:spPr bwMode="auto">
            <a:xfrm>
              <a:off x="5951538" y="6440488"/>
              <a:ext cx="63500" cy="292100"/>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57" name="Line 43"/>
            <p:cNvSpPr>
              <a:spLocks noChangeShapeType="1"/>
            </p:cNvSpPr>
            <p:nvPr/>
          </p:nvSpPr>
          <p:spPr bwMode="auto">
            <a:xfrm flipV="1">
              <a:off x="41878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8" name="Line 44"/>
            <p:cNvSpPr>
              <a:spLocks noChangeShapeType="1"/>
            </p:cNvSpPr>
            <p:nvPr/>
          </p:nvSpPr>
          <p:spPr bwMode="auto">
            <a:xfrm flipV="1">
              <a:off x="4264025" y="4540250"/>
              <a:ext cx="0" cy="1155700"/>
            </a:xfrm>
            <a:prstGeom prst="line">
              <a:avLst/>
            </a:prstGeom>
            <a:noFill/>
            <a:ln w="12700">
              <a:solidFill>
                <a:schemeClr val="tx1"/>
              </a:solidFill>
              <a:round/>
              <a:headEnd/>
              <a:tailEnd/>
            </a:ln>
            <a:effectLst/>
          </p:spPr>
          <p:txBody>
            <a:bodyPr wrap="none" anchor="ctr"/>
            <a:lstStyle/>
            <a:p>
              <a:endParaRPr lang="en-US"/>
            </a:p>
          </p:txBody>
        </p:sp>
        <p:sp>
          <p:nvSpPr>
            <p:cNvPr id="59" name="Line 45"/>
            <p:cNvSpPr>
              <a:spLocks noChangeShapeType="1"/>
            </p:cNvSpPr>
            <p:nvPr/>
          </p:nvSpPr>
          <p:spPr bwMode="auto">
            <a:xfrm flipV="1">
              <a:off x="80152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0" name="Line 46"/>
            <p:cNvSpPr>
              <a:spLocks noChangeShapeType="1"/>
            </p:cNvSpPr>
            <p:nvPr/>
          </p:nvSpPr>
          <p:spPr bwMode="auto">
            <a:xfrm flipV="1">
              <a:off x="8091488" y="4997450"/>
              <a:ext cx="0" cy="698500"/>
            </a:xfrm>
            <a:prstGeom prst="line">
              <a:avLst/>
            </a:prstGeom>
            <a:noFill/>
            <a:ln w="12700">
              <a:solidFill>
                <a:schemeClr val="tx1"/>
              </a:solidFill>
              <a:round/>
              <a:headEnd/>
              <a:tailEnd/>
            </a:ln>
            <a:effectLst/>
          </p:spPr>
          <p:txBody>
            <a:bodyPr wrap="none" anchor="ctr"/>
            <a:lstStyle/>
            <a:p>
              <a:endParaRPr lang="en-US"/>
            </a:p>
          </p:txBody>
        </p:sp>
        <p:sp>
          <p:nvSpPr>
            <p:cNvPr id="61" name="Line 47"/>
            <p:cNvSpPr>
              <a:spLocks noChangeShapeType="1"/>
            </p:cNvSpPr>
            <p:nvPr/>
          </p:nvSpPr>
          <p:spPr bwMode="auto">
            <a:xfrm flipV="1">
              <a:off x="4310063" y="4614863"/>
              <a:ext cx="2303462" cy="0"/>
            </a:xfrm>
            <a:prstGeom prst="line">
              <a:avLst/>
            </a:prstGeom>
            <a:noFill/>
            <a:ln w="12700">
              <a:solidFill>
                <a:schemeClr val="tx1"/>
              </a:solidFill>
              <a:round/>
              <a:headEnd/>
              <a:tailEnd/>
            </a:ln>
            <a:effectLst/>
          </p:spPr>
          <p:txBody>
            <a:bodyPr wrap="none" anchor="ctr"/>
            <a:lstStyle/>
            <a:p>
              <a:endParaRPr lang="en-US"/>
            </a:p>
          </p:txBody>
        </p:sp>
        <p:sp>
          <p:nvSpPr>
            <p:cNvPr id="62" name="Line 48"/>
            <p:cNvSpPr>
              <a:spLocks noChangeShapeType="1"/>
            </p:cNvSpPr>
            <p:nvPr/>
          </p:nvSpPr>
          <p:spPr bwMode="auto">
            <a:xfrm>
              <a:off x="5818188" y="5230813"/>
              <a:ext cx="2130425" cy="1587"/>
            </a:xfrm>
            <a:prstGeom prst="line">
              <a:avLst/>
            </a:prstGeom>
            <a:noFill/>
            <a:ln w="12700">
              <a:solidFill>
                <a:schemeClr val="tx1"/>
              </a:solidFill>
              <a:round/>
              <a:headEnd/>
              <a:tailEnd/>
            </a:ln>
            <a:effectLst/>
          </p:spPr>
          <p:txBody>
            <a:bodyPr wrap="none" anchor="ctr"/>
            <a:lstStyle/>
            <a:p>
              <a:endParaRPr lang="en-US"/>
            </a:p>
          </p:txBody>
        </p:sp>
        <p:sp>
          <p:nvSpPr>
            <p:cNvPr id="63" name="Line 49"/>
            <p:cNvSpPr>
              <a:spLocks noChangeShapeType="1"/>
            </p:cNvSpPr>
            <p:nvPr/>
          </p:nvSpPr>
          <p:spPr bwMode="auto">
            <a:xfrm>
              <a:off x="3675063" y="6107113"/>
              <a:ext cx="800893"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64" name="Freeform 50"/>
            <p:cNvSpPr>
              <a:spLocks/>
            </p:cNvSpPr>
            <p:nvPr/>
          </p:nvSpPr>
          <p:spPr bwMode="auto">
            <a:xfrm>
              <a:off x="7070725" y="5629275"/>
              <a:ext cx="319088" cy="900113"/>
            </a:xfrm>
            <a:custGeom>
              <a:avLst/>
              <a:gdLst/>
              <a:ahLst/>
              <a:cxnLst>
                <a:cxn ang="0">
                  <a:pos x="141" y="0"/>
                </a:cxn>
                <a:cxn ang="0">
                  <a:pos x="0" y="158"/>
                </a:cxn>
                <a:cxn ang="0">
                  <a:pos x="83" y="258"/>
                </a:cxn>
                <a:cxn ang="0">
                  <a:pos x="0" y="333"/>
                </a:cxn>
                <a:cxn ang="0">
                  <a:pos x="100" y="441"/>
                </a:cxn>
                <a:cxn ang="0">
                  <a:pos x="0" y="566"/>
                </a:cxn>
                <a:cxn ang="0">
                  <a:pos x="50" y="558"/>
                </a:cxn>
                <a:cxn ang="0">
                  <a:pos x="158" y="416"/>
                </a:cxn>
                <a:cxn ang="0">
                  <a:pos x="50" y="325"/>
                </a:cxn>
                <a:cxn ang="0">
                  <a:pos x="141" y="250"/>
                </a:cxn>
                <a:cxn ang="0">
                  <a:pos x="50" y="150"/>
                </a:cxn>
                <a:cxn ang="0">
                  <a:pos x="200" y="0"/>
                </a:cxn>
                <a:cxn ang="0">
                  <a:pos x="141" y="0"/>
                </a:cxn>
              </a:cxnLst>
              <a:rect l="0" t="0" r="r" b="b"/>
              <a:pathLst>
                <a:path w="201" h="567">
                  <a:moveTo>
                    <a:pt x="141" y="0"/>
                  </a:moveTo>
                  <a:lnTo>
                    <a:pt x="0" y="158"/>
                  </a:lnTo>
                  <a:lnTo>
                    <a:pt x="83" y="258"/>
                  </a:lnTo>
                  <a:lnTo>
                    <a:pt x="0" y="333"/>
                  </a:lnTo>
                  <a:lnTo>
                    <a:pt x="100" y="441"/>
                  </a:lnTo>
                  <a:lnTo>
                    <a:pt x="0" y="566"/>
                  </a:lnTo>
                  <a:lnTo>
                    <a:pt x="50" y="558"/>
                  </a:lnTo>
                  <a:lnTo>
                    <a:pt x="158" y="416"/>
                  </a:lnTo>
                  <a:lnTo>
                    <a:pt x="50" y="325"/>
                  </a:lnTo>
                  <a:lnTo>
                    <a:pt x="141" y="250"/>
                  </a:lnTo>
                  <a:lnTo>
                    <a:pt x="50" y="150"/>
                  </a:lnTo>
                  <a:lnTo>
                    <a:pt x="200" y="0"/>
                  </a:lnTo>
                  <a:lnTo>
                    <a:pt x="141"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grpSp>
          <p:nvGrpSpPr>
            <p:cNvPr id="65" name="Group 60"/>
            <p:cNvGrpSpPr>
              <a:grpSpLocks/>
            </p:cNvGrpSpPr>
            <p:nvPr/>
          </p:nvGrpSpPr>
          <p:grpSpPr bwMode="auto">
            <a:xfrm>
              <a:off x="8569325" y="5746750"/>
              <a:ext cx="409575" cy="625475"/>
              <a:chOff x="3525" y="2052"/>
              <a:chExt cx="258" cy="394"/>
            </a:xfrm>
          </p:grpSpPr>
          <p:sp>
            <p:nvSpPr>
              <p:cNvPr id="66" name="Line 61"/>
              <p:cNvSpPr>
                <a:spLocks noChangeShapeType="1"/>
              </p:cNvSpPr>
              <p:nvPr/>
            </p:nvSpPr>
            <p:spPr bwMode="auto">
              <a:xfrm flipH="1">
                <a:off x="3525" y="2443"/>
                <a:ext cx="258" cy="0"/>
              </a:xfrm>
              <a:prstGeom prst="line">
                <a:avLst/>
              </a:prstGeom>
              <a:noFill/>
              <a:ln w="12700">
                <a:solidFill>
                  <a:schemeClr val="tx1"/>
                </a:solidFill>
                <a:round/>
                <a:headEnd/>
                <a:tailEnd/>
              </a:ln>
              <a:effectLst/>
            </p:spPr>
            <p:txBody>
              <a:bodyPr wrap="none" anchor="ctr"/>
              <a:lstStyle/>
              <a:p>
                <a:endParaRPr lang="en-US"/>
              </a:p>
            </p:txBody>
          </p:sp>
          <p:sp>
            <p:nvSpPr>
              <p:cNvPr id="67" name="Line 62"/>
              <p:cNvSpPr>
                <a:spLocks noChangeShapeType="1"/>
              </p:cNvSpPr>
              <p:nvPr/>
            </p:nvSpPr>
            <p:spPr bwMode="auto">
              <a:xfrm flipH="1">
                <a:off x="3525" y="2056"/>
                <a:ext cx="258" cy="0"/>
              </a:xfrm>
              <a:prstGeom prst="line">
                <a:avLst/>
              </a:prstGeom>
              <a:noFill/>
              <a:ln w="12700">
                <a:solidFill>
                  <a:schemeClr val="tx1"/>
                </a:solidFill>
                <a:round/>
                <a:headEnd/>
                <a:tailEnd/>
              </a:ln>
              <a:effectLst/>
            </p:spPr>
            <p:txBody>
              <a:bodyPr wrap="none" anchor="ctr"/>
              <a:lstStyle/>
              <a:p>
                <a:endParaRPr lang="en-US"/>
              </a:p>
            </p:txBody>
          </p:sp>
          <p:sp>
            <p:nvSpPr>
              <p:cNvPr id="68" name="Line 63"/>
              <p:cNvSpPr>
                <a:spLocks noChangeShapeType="1"/>
              </p:cNvSpPr>
              <p:nvPr/>
            </p:nvSpPr>
            <p:spPr bwMode="auto">
              <a:xfrm flipV="1">
                <a:off x="3637" y="2052"/>
                <a:ext cx="0" cy="394"/>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pSp>
        <p:sp>
          <p:nvSpPr>
            <p:cNvPr id="69" name="Rectangle 64"/>
            <p:cNvSpPr>
              <a:spLocks noChangeArrowheads="1"/>
            </p:cNvSpPr>
            <p:nvPr/>
          </p:nvSpPr>
          <p:spPr bwMode="auto">
            <a:xfrm>
              <a:off x="8456613" y="5892800"/>
              <a:ext cx="692150" cy="307975"/>
            </a:xfrm>
            <a:prstGeom prst="rect">
              <a:avLst/>
            </a:prstGeom>
            <a:solidFill>
              <a:schemeClr val="bg1"/>
            </a:solidFill>
            <a:ln w="12700">
              <a:noFill/>
              <a:miter lim="800000"/>
              <a:headEnd/>
              <a:tailEnd/>
            </a:ln>
            <a:effectLst/>
          </p:spPr>
          <p:txBody>
            <a:bodyPr wrap="none" lIns="90488" tIns="44450" rIns="90488" bIns="44450" anchor="ctr"/>
            <a:lstStyle/>
            <a:p>
              <a:pPr algn="ctr"/>
              <a:r>
                <a:rPr lang="en-US" sz="2400" dirty="0" err="1"/>
                <a:t>D</a:t>
              </a:r>
              <a:r>
                <a:rPr lang="en-US" sz="2400" baseline="-25000" dirty="0" err="1"/>
                <a:t>Pipe</a:t>
              </a:r>
              <a:endParaRPr lang="en-US" sz="2400" dirty="0"/>
            </a:p>
          </p:txBody>
        </p:sp>
        <p:sp>
          <p:nvSpPr>
            <p:cNvPr id="70" name="Line 65"/>
            <p:cNvSpPr>
              <a:spLocks noChangeShapeType="1"/>
            </p:cNvSpPr>
            <p:nvPr/>
          </p:nvSpPr>
          <p:spPr bwMode="auto">
            <a:xfrm>
              <a:off x="6327775" y="4627563"/>
              <a:ext cx="0" cy="5969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71" name="Rectangle 66"/>
            <p:cNvSpPr>
              <a:spLocks noChangeArrowheads="1"/>
            </p:cNvSpPr>
            <p:nvPr/>
          </p:nvSpPr>
          <p:spPr bwMode="auto">
            <a:xfrm>
              <a:off x="6092825" y="4699000"/>
              <a:ext cx="461666" cy="459100"/>
            </a:xfrm>
            <a:prstGeom prst="rect">
              <a:avLst/>
            </a:prstGeom>
            <a:solidFill>
              <a:schemeClr val="bg1"/>
            </a:solidFill>
            <a:ln w="12700">
              <a:noFill/>
              <a:miter lim="800000"/>
              <a:headEnd/>
              <a:tailEnd/>
            </a:ln>
            <a:effectLst/>
          </p:spPr>
          <p:txBody>
            <a:bodyPr wrap="none" lIns="90488" tIns="44450" rIns="90488" bIns="44450">
              <a:spAutoFit/>
            </a:bodyPr>
            <a:lstStyle/>
            <a:p>
              <a:r>
                <a:rPr lang="en-US" sz="2400" dirty="0" err="1"/>
                <a:t>h</a:t>
              </a:r>
              <a:r>
                <a:rPr lang="en-US" sz="2400" baseline="-25000" dirty="0" err="1"/>
                <a:t>L</a:t>
              </a:r>
              <a:endParaRPr lang="en-US" sz="2400" dirty="0"/>
            </a:p>
          </p:txBody>
        </p:sp>
        <p:sp>
          <p:nvSpPr>
            <p:cNvPr id="72" name="Rectangle 67"/>
            <p:cNvSpPr>
              <a:spLocks noChangeArrowheads="1"/>
            </p:cNvSpPr>
            <p:nvPr/>
          </p:nvSpPr>
          <p:spPr bwMode="auto">
            <a:xfrm>
              <a:off x="8389938" y="5826125"/>
              <a:ext cx="152400" cy="381000"/>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73" name="Text Box 68"/>
            <p:cNvSpPr txBox="1">
              <a:spLocks noChangeArrowheads="1"/>
            </p:cNvSpPr>
            <p:nvPr/>
          </p:nvSpPr>
          <p:spPr bwMode="auto">
            <a:xfrm>
              <a:off x="4676775" y="5807075"/>
              <a:ext cx="1120820" cy="523220"/>
            </a:xfrm>
            <a:prstGeom prst="rect">
              <a:avLst/>
            </a:prstGeom>
            <a:noFill/>
            <a:ln w="12700">
              <a:noFill/>
              <a:miter lim="800000"/>
              <a:headEnd type="none" w="lg" len="med"/>
              <a:tailEnd type="none" w="lg" len="med"/>
            </a:ln>
            <a:effectLst/>
          </p:spPr>
          <p:txBody>
            <a:bodyPr wrap="none">
              <a:spAutoFit/>
            </a:bodyPr>
            <a:lstStyle/>
            <a:p>
              <a:r>
                <a:rPr lang="en-US" dirty="0" err="1"/>
                <a:t>D</a:t>
              </a:r>
              <a:r>
                <a:rPr lang="en-US" baseline="-25000" dirty="0" err="1"/>
                <a:t>Orifice</a:t>
              </a:r>
              <a:endParaRPr lang="en-US" dirty="0"/>
            </a:p>
          </p:txBody>
        </p:sp>
        <p:sp>
          <p:nvSpPr>
            <p:cNvPr id="74" name="Line 69"/>
            <p:cNvSpPr>
              <a:spLocks noChangeShapeType="1"/>
            </p:cNvSpPr>
            <p:nvPr/>
          </p:nvSpPr>
          <p:spPr bwMode="auto">
            <a:xfrm flipV="1">
              <a:off x="5667375" y="6057899"/>
              <a:ext cx="212725" cy="49213"/>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aphicFrame>
          <p:nvGraphicFramePr>
            <p:cNvPr id="75" name="Object 70"/>
            <p:cNvGraphicFramePr>
              <a:graphicFrameLocks noChangeAspect="1"/>
            </p:cNvGraphicFramePr>
            <p:nvPr>
              <p:extLst>
                <p:ext uri="{D42A27DB-BD31-4B8C-83A1-F6EECF244321}">
                  <p14:modId xmlns:p14="http://schemas.microsoft.com/office/powerpoint/2010/main" val="720104439"/>
                </p:ext>
              </p:extLst>
            </p:nvPr>
          </p:nvGraphicFramePr>
          <p:xfrm>
            <a:off x="7451148" y="5852679"/>
            <a:ext cx="566738" cy="422275"/>
          </p:xfrm>
          <a:graphic>
            <a:graphicData uri="http://schemas.openxmlformats.org/presentationml/2006/ole">
              <mc:AlternateContent xmlns:mc="http://schemas.openxmlformats.org/markup-compatibility/2006">
                <mc:Choice xmlns:v="urn:schemas-microsoft-com:vml" Requires="v">
                  <p:oleObj spid="_x0000_s2266610" name="Equation" r:id="rId11" imgW="431640" imgH="419040" progId="Equation.DSMT4">
                    <p:embed/>
                  </p:oleObj>
                </mc:Choice>
                <mc:Fallback>
                  <p:oleObj name="Equation" r:id="rId11" imgW="431640" imgH="419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1148" y="5852679"/>
                          <a:ext cx="566738" cy="422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pic>
        <p:nvPicPr>
          <p:cNvPr id="2251260" name="Picture 508"/>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78170" y="3095755"/>
            <a:ext cx="3592744" cy="1430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86033" y="2703626"/>
            <a:ext cx="4815742" cy="523220"/>
          </a:xfrm>
          <a:prstGeom prst="rect">
            <a:avLst/>
          </a:prstGeom>
          <a:noFill/>
        </p:spPr>
        <p:txBody>
          <a:bodyPr wrap="none" rtlCol="0">
            <a:spAutoFit/>
          </a:bodyPr>
          <a:lstStyle/>
          <a:p>
            <a:r>
              <a:rPr lang="en-US" dirty="0"/>
              <a:t>Here we assume that H is like D</a:t>
            </a:r>
          </a:p>
        </p:txBody>
      </p:sp>
      <p:sp>
        <p:nvSpPr>
          <p:cNvPr id="76" name="Oval 7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10B76C92-120B-43B4-BFD5-7792022FAB76}"/>
              </a:ext>
            </a:extLst>
          </p:cNvPr>
          <p:cNvPicPr>
            <a:picLocks noChangeAspect="1"/>
          </p:cNvPicPr>
          <p:nvPr>
            <p:custDataLst>
              <p:tags r:id="rId2"/>
            </p:custDataLst>
          </p:nvPr>
        </p:nvPicPr>
        <p:blipFill>
          <a:blip r:embed="rId14"/>
          <a:stretch>
            <a:fillRect/>
          </a:stretch>
        </p:blipFill>
        <p:spPr>
          <a:xfrm>
            <a:off x="584091" y="1708525"/>
            <a:ext cx="1649197" cy="677348"/>
          </a:xfrm>
          <a:prstGeom prst="rect">
            <a:avLst/>
          </a:prstGeom>
        </p:spPr>
      </p:pic>
      <p:pic>
        <p:nvPicPr>
          <p:cNvPr id="9" name="Picture 8">
            <a:extLst>
              <a:ext uri="{FF2B5EF4-FFF2-40B4-BE49-F238E27FC236}">
                <a16:creationId xmlns:a16="http://schemas.microsoft.com/office/drawing/2014/main" id="{DBE66B53-A59B-427D-8545-2121524B3455}"/>
              </a:ext>
            </a:extLst>
          </p:cNvPr>
          <p:cNvPicPr>
            <a:picLocks noChangeAspect="1"/>
          </p:cNvPicPr>
          <p:nvPr>
            <p:custDataLst>
              <p:tags r:id="rId3"/>
            </p:custDataLst>
          </p:nvPr>
        </p:nvPicPr>
        <p:blipFill>
          <a:blip r:embed="rId15"/>
          <a:stretch>
            <a:fillRect/>
          </a:stretch>
        </p:blipFill>
        <p:spPr>
          <a:xfrm>
            <a:off x="2916150" y="1722676"/>
            <a:ext cx="1362286" cy="632381"/>
          </a:xfrm>
          <a:prstGeom prst="rect">
            <a:avLst/>
          </a:prstGeom>
        </p:spPr>
      </p:pic>
      <p:pic>
        <p:nvPicPr>
          <p:cNvPr id="11" name="Picture 10">
            <a:extLst>
              <a:ext uri="{FF2B5EF4-FFF2-40B4-BE49-F238E27FC236}">
                <a16:creationId xmlns:a16="http://schemas.microsoft.com/office/drawing/2014/main" id="{B3C7B47C-E5A4-4B9F-88E3-78F34F3D51A9}"/>
              </a:ext>
            </a:extLst>
          </p:cNvPr>
          <p:cNvPicPr>
            <a:picLocks noChangeAspect="1"/>
          </p:cNvPicPr>
          <p:nvPr>
            <p:custDataLst>
              <p:tags r:id="rId4"/>
            </p:custDataLst>
          </p:nvPr>
        </p:nvPicPr>
        <p:blipFill>
          <a:blip r:embed="rId16"/>
          <a:stretch>
            <a:fillRect/>
          </a:stretch>
        </p:blipFill>
        <p:spPr>
          <a:xfrm>
            <a:off x="6885977" y="1996966"/>
            <a:ext cx="1592311" cy="305921"/>
          </a:xfrm>
          <a:prstGeom prst="rect">
            <a:avLst/>
          </a:prstGeom>
        </p:spPr>
      </p:pic>
      <p:pic>
        <p:nvPicPr>
          <p:cNvPr id="14" name="Picture 13">
            <a:extLst>
              <a:ext uri="{FF2B5EF4-FFF2-40B4-BE49-F238E27FC236}">
                <a16:creationId xmlns:a16="http://schemas.microsoft.com/office/drawing/2014/main" id="{54D9FD05-ACD1-4255-9BCB-CCBDC9CA30C3}"/>
              </a:ext>
            </a:extLst>
          </p:cNvPr>
          <p:cNvPicPr>
            <a:picLocks noChangeAspect="1"/>
          </p:cNvPicPr>
          <p:nvPr>
            <p:custDataLst>
              <p:tags r:id="rId5"/>
            </p:custDataLst>
          </p:nvPr>
        </p:nvPicPr>
        <p:blipFill>
          <a:blip r:embed="rId17"/>
          <a:stretch>
            <a:fillRect/>
          </a:stretch>
        </p:blipFill>
        <p:spPr>
          <a:xfrm>
            <a:off x="584722" y="3631155"/>
            <a:ext cx="3012571" cy="815238"/>
          </a:xfrm>
          <a:prstGeom prst="rect">
            <a:avLst/>
          </a:prstGeom>
        </p:spPr>
      </p:pic>
      <p:pic>
        <p:nvPicPr>
          <p:cNvPr id="16" name="Picture 15">
            <a:extLst>
              <a:ext uri="{FF2B5EF4-FFF2-40B4-BE49-F238E27FC236}">
                <a16:creationId xmlns:a16="http://schemas.microsoft.com/office/drawing/2014/main" id="{5116F8A5-6F3D-4400-842D-BE245FDFB830}"/>
              </a:ext>
            </a:extLst>
          </p:cNvPr>
          <p:cNvPicPr>
            <a:picLocks noChangeAspect="1"/>
          </p:cNvPicPr>
          <p:nvPr>
            <p:custDataLst>
              <p:tags r:id="rId6"/>
            </p:custDataLst>
          </p:nvPr>
        </p:nvPicPr>
        <p:blipFill>
          <a:blip r:embed="rId18"/>
          <a:stretch>
            <a:fillRect/>
          </a:stretch>
        </p:blipFill>
        <p:spPr>
          <a:xfrm>
            <a:off x="565224" y="5010681"/>
            <a:ext cx="2945524" cy="847238"/>
          </a:xfrm>
          <a:prstGeom prst="rect">
            <a:avLst/>
          </a:prstGeom>
        </p:spPr>
      </p:pic>
      <p:pic>
        <p:nvPicPr>
          <p:cNvPr id="77" name="Picture 76">
            <a:extLst>
              <a:ext uri="{FF2B5EF4-FFF2-40B4-BE49-F238E27FC236}">
                <a16:creationId xmlns:a16="http://schemas.microsoft.com/office/drawing/2014/main" id="{A92CD13C-3374-426A-A812-15868BC9DF48}"/>
              </a:ext>
            </a:extLst>
          </p:cNvPr>
          <p:cNvPicPr>
            <a:picLocks noChangeAspect="1"/>
          </p:cNvPicPr>
          <p:nvPr>
            <p:custDataLst>
              <p:tags r:id="rId7"/>
            </p:custDataLst>
          </p:nvPr>
        </p:nvPicPr>
        <p:blipFill>
          <a:blip r:embed="rId19"/>
          <a:stretch>
            <a:fillRect/>
          </a:stretch>
        </p:blipFill>
        <p:spPr>
          <a:xfrm>
            <a:off x="-4051511" y="1723259"/>
            <a:ext cx="1984000" cy="853333"/>
          </a:xfrm>
          <a:prstGeom prst="rect">
            <a:avLst/>
          </a:prstGeom>
        </p:spPr>
      </p:pic>
      <p:pic>
        <p:nvPicPr>
          <p:cNvPr id="78" name="Picture 77">
            <a:extLst>
              <a:ext uri="{FF2B5EF4-FFF2-40B4-BE49-F238E27FC236}">
                <a16:creationId xmlns:a16="http://schemas.microsoft.com/office/drawing/2014/main" id="{48DC3DEB-1F48-4C4F-808C-B1BD7B286D43}"/>
              </a:ext>
            </a:extLst>
          </p:cNvPr>
          <p:cNvPicPr>
            <a:picLocks noChangeAspect="1"/>
          </p:cNvPicPr>
          <p:nvPr>
            <p:custDataLst>
              <p:tags r:id="rId8"/>
            </p:custDataLst>
          </p:nvPr>
        </p:nvPicPr>
        <p:blipFill>
          <a:blip r:embed="rId20"/>
          <a:stretch>
            <a:fillRect/>
          </a:stretch>
        </p:blipFill>
        <p:spPr>
          <a:xfrm>
            <a:off x="-4447652" y="3527392"/>
            <a:ext cx="2968381" cy="847238"/>
          </a:xfrm>
          <a:prstGeom prst="rect">
            <a:avLst/>
          </a:prstGeom>
        </p:spPr>
      </p:pic>
    </p:spTree>
    <p:extLst>
      <p:ext uri="{BB962C8B-B14F-4D97-AF65-F5344CB8AC3E}">
        <p14:creationId xmlns:p14="http://schemas.microsoft.com/office/powerpoint/2010/main" val="1138716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4290689" y="3621339"/>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2786" y="1931663"/>
            <a:ext cx="3869902" cy="1689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t>
            </a:r>
            <a:r>
              <a:rPr lang="en-US" i="1" dirty="0">
                <a:latin typeface="Symbol" pitchFamily="18" charset="2"/>
              </a:rPr>
              <a:t>P</a:t>
            </a:r>
            <a:r>
              <a:rPr lang="en-US" i="1" baseline="-25000" dirty="0"/>
              <a:t>VC</a:t>
            </a:r>
            <a:r>
              <a:rPr lang="en-US" dirty="0"/>
              <a:t> ) Conclusions </a:t>
            </a:r>
          </a:p>
        </p:txBody>
      </p:sp>
      <p:sp>
        <p:nvSpPr>
          <p:cNvPr id="3" name="Content Placeholder 2"/>
          <p:cNvSpPr>
            <a:spLocks noGrp="1"/>
          </p:cNvSpPr>
          <p:nvPr>
            <p:ph idx="1"/>
          </p:nvPr>
        </p:nvSpPr>
        <p:spPr>
          <a:xfrm>
            <a:off x="457200" y="1600200"/>
            <a:ext cx="7464903"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i="1" dirty="0">
                <a:latin typeface="Symbol" pitchFamily="18" charset="2"/>
              </a:rPr>
              <a:t>P</a:t>
            </a:r>
            <a:r>
              <a:rPr lang="en-US" i="1" baseline="-25000" dirty="0"/>
              <a:t>VC</a:t>
            </a:r>
            <a:r>
              <a:rPr lang="en-US" dirty="0"/>
              <a:t> is approximately 0.62</a:t>
            </a:r>
          </a:p>
          <a:p>
            <a:r>
              <a:rPr lang="en-US" dirty="0"/>
              <a:t>If the change in direction for most of the fluid is 180°, then the </a:t>
            </a:r>
            <a:r>
              <a:rPr lang="en-US" i="1" dirty="0">
                <a:latin typeface="Symbol" pitchFamily="18" charset="2"/>
              </a:rPr>
              <a:t>P</a:t>
            </a:r>
            <a:r>
              <a:rPr lang="en-US" i="1" baseline="-25000" dirty="0"/>
              <a:t>VC</a:t>
            </a:r>
            <a:r>
              <a:rPr lang="en-US" dirty="0"/>
              <a:t> is approximately 0.62</a:t>
            </a:r>
            <a:r>
              <a:rPr lang="en-US" baseline="30000" dirty="0"/>
              <a:t>2</a:t>
            </a:r>
            <a:r>
              <a:rPr lang="en-US" dirty="0"/>
              <a:t>=0.384</a:t>
            </a:r>
          </a:p>
        </p:txBody>
      </p:sp>
      <p:grpSp>
        <p:nvGrpSpPr>
          <p:cNvPr id="14" name="Group 13"/>
          <p:cNvGrpSpPr/>
          <p:nvPr/>
        </p:nvGrpSpPr>
        <p:grpSpPr>
          <a:xfrm>
            <a:off x="8059667" y="1462310"/>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8059667" y="1462310"/>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3" name="TextBox 2"/>
          <p:cNvSpPr txBox="1"/>
          <p:nvPr/>
        </p:nvSpPr>
        <p:spPr>
          <a:xfrm>
            <a:off x="454559" y="6259397"/>
            <a:ext cx="7699608" cy="461665"/>
          </a:xfrm>
          <a:prstGeom prst="rect">
            <a:avLst/>
          </a:prstGeom>
          <a:noFill/>
        </p:spPr>
        <p:txBody>
          <a:bodyPr wrap="none" rtlCol="0">
            <a:spAutoFit/>
          </a:bodyPr>
          <a:lstStyle/>
          <a:p>
            <a:r>
              <a:rPr lang="en-US" sz="2400" dirty="0"/>
              <a:t>We need to measure this in one of the new AguaClara plants!</a:t>
            </a:r>
          </a:p>
        </p:txBody>
      </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7" name="Picture 6"/>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467223" y="4466567"/>
            <a:ext cx="4213028" cy="806399"/>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6234544"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0" y="5721927"/>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5366478" y="5678356"/>
            <a:ext cx="3401003" cy="523220"/>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Lst>
            <a:ahLst/>
            <a:cxnLst>
              <a:cxn ang="0">
                <a:pos x="connsiteX0" y="connsiteY0"/>
              </a:cxn>
              <a:cxn ang="0">
                <a:pos x="connsiteX1" y="connsiteY1"/>
              </a:cxn>
              <a:cxn ang="0">
                <a:pos x="connsiteX2" y="connsiteY2"/>
              </a:cxn>
            </a:cxnLst>
            <a:rect l="l" t="t" r="r" b="b"/>
            <a:pathLst>
              <a:path w="4251037" h="1223819">
                <a:moveTo>
                  <a:pt x="0" y="858982"/>
                </a:moveTo>
                <a:cubicBezTo>
                  <a:pt x="1421245" y="1041400"/>
                  <a:pt x="2842491" y="1223819"/>
                  <a:pt x="3546764" y="1080655"/>
                </a:cubicBezTo>
                <a:cubicBezTo>
                  <a:pt x="4251037" y="937491"/>
                  <a:pt x="3642592" y="177800"/>
                  <a:pt x="4225637"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6584688" y="6207413"/>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 }$$&#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746.1567"/>
  <p:tag name="LATEXADDIN" val="\documentclass{article}&#10;\usepackage{amsmath}&#10;\pagestyle{empty}&#10;\begin{document}&#10;&#10;$$\frac{\Pi_{VCBaffle}^4 K_e}{\Pi_{JetPlane}}$$&#10;&#10;\end{document}"/>
  <p:tag name="IGUANATEXSIZE" val="24"/>
  <p:tag name="IGUANATEXCURSOR" val="125"/>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842.52"/>
  <p:tag name="LATEXADDIN" val="\documentclass{article}&#10;\usepackage{amsmath}&#10;\pagestyle{empty}&#10;\begin{document}&#10;&#10;$$\Pi_{\bar \epsilon}^{\epsilon_{Max}} = \frac{\varepsilon_{Max}}{\bar \varepsilon } = \frac{\Pi_{JetPlane}}{\Pi_{VCBaffle}^4} \frac{2 H_e}{K_e S}$$&#10;&#10;&#10;\end{document}"/>
  <p:tag name="IGUANATEXSIZE" val="24"/>
  <p:tag name="IGUANATEXCURSOR" val="1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50.4312"/>
  <p:tag name="LATEXADDIN" val="\documentclass{article}&#10;\usepackage{amsmath}&#10;\pagestyle{empty}&#10;\begin{document}&#10;&#10;$$\Pi_{\bar \epsilon}^{\epsilon_{Max}} = 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10;$$\nu \bar G^2 = \frac{K_e V^3}{2 H_e}$$&#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bar V = \frac{4 Q}{\pi D_{Pipe}^2}$$&#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36.783"/>
  <p:tag name="LATEXADDIN" val="\documentclass{article}&#10;\usepackage{amsmath}&#10;\pagestyle{empty}&#10;\begin{document}&#10;&#10;$$\nu \bar G^2 = \frac{K_e}{2 \Pi_{HS} D_{Pipe}} \left( \frac{4 Q}{\pi D_{Pipe}^2} \right)^3$$&#10;&#10;&#10;\end{document}"/>
  <p:tag name="IGUANATEXSIZE" val="20"/>
  <p:tag name="IGUANATEXCURSOR" val="175"/>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703.787"/>
  <p:tag name="LATEXADDIN" val="\documentclass{article}&#10;\usepackage{amsmath}&#10;\pagestyle{empty}&#10;\begin{document}&#10;&#10;$$D_{Pipe} = \left[ \frac{K_e}{2 \Pi_{HS} \nu \bar G^2} \left( \frac{4 Q}{\pi} \right)^3 \right]^\frac{1}{7}$$&#10;&#10;&#10;\end{document}"/>
  <p:tag name="IGUANATEXSIZE" val="20"/>
  <p:tag name="IGUANATEXCURSOR" val="1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753.281"/>
  <p:tag name="LATEXADDIN" val="\documentclass{article}&#10;\usepackage{amsmath}&#10;\pagestyle{empty}&#10;\begin{document}&#10;&#10;$$K_{e_{orifice}} = \left( \frac{D_{Pipe}^2}{\Pi_{vc} D_{Orifice}^2} - 1 \right)^2$$&#10;&#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881.8898"/>
  <p:tag name="LATEXADDIN" val="\documentclass{article}&#10;\usepackage{amsmath}&#10;\pagestyle{empty}&#10;\begin{document}&#10;&#10;$$H_e = \Pi_{HS} D_{Pipe}$$&#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 \frac{V^2}{2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01.4248"/>
  <p:tag name="LATEXADDIN" val="\documentclass{article}&#10;\usepackage{amsmath}&#10;\pagestyle{empty}&#10;\begin{document}&#10;&#10;$$\bar G = \sqrt{ \frac{g h_e}{\theta \nu}}$$&#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034.121"/>
  <p:tag name="LATEXADDIN" val="\documentclass{article}&#10;\usepackage{amsmath}&#10;\pagestyle{empty}&#10;\begin{document}&#10;&#10;$$\bar G = \sqrt{ \frac{4 g h_e Q}{\nu \pi  H_e D_{Pipe}^2} }$$&#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74.616"/>
  <p:tag name="LATEXADDIN" val="\documentclass{article}&#10;\usepackage{amsmath}&#10;\pagestyle{empty}&#10;\begin{document}&#10;&#10;$$h_e = \frac{\bar G^2 \nu \pi H_e D_{Pipe}^2}{4 g Q}$$&#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2518.185"/>
  <p:tag name="LATEXADDIN" val="\documentclass{article}&#10;\usepackage{amsmath}&#10;\pagestyle{empty}&#10;\begin{document}&#10;&#10;$$h_e = K_e \frac{V^2}{2 g} &#10;= K_e \frac{16Q^2}{2 g \pi^2 D_{Pipe}^4} &#10;= \frac{\bar G^2 \nu \pi H_e D_{Pipe}^2}{4 g Q}$$&#10;&#10;&#10;\end{document}"/>
  <p:tag name="IGUANATEXSIZE" val="20"/>
  <p:tag name="IGUANATEXCURSOR" val="201"/>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14.2107"/>
  <p:tag name="ORIGINALWIDTH" val="1478.815"/>
  <p:tag name="LATEXADDIN" val="\documentclass{article}&#10;\usepackage{amsmath}&#10;\pagestyle{empty}&#10;\begin{document}&#10;&#10;$$K_e = \frac{\pi^3 D_{Pipe}^7 \bar G^2 \nu \Pi_{HSMax}}{32 Q^3}$$&#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83.952"/>
  <p:tag name="ORIGINALWIDTH" val="1880.765"/>
  <p:tag name="LATEXADDIN" val="\documentclass{article}&#10;\usepackage{amsmath}&#10;\pagestyle{empty}&#10;\begin{document}&#10;&#10;$$D_{Orifice} = \frac{D_{Pipe}}{\sqrt{ \Pi_{vc} \left( \sqrt{ K_{e_{orifice}}}  + 1 \right)}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713.9108"/>
  <p:tag name="LATEXADDIN" val="\documentclass{article}&#10;\usepackage{amsmath}&#10;\pagestyle{empty}&#10;\begin{document}&#10;&#10;$$\nu \bar G^2 = \frac{K_e V^3}{2 H_e}$$&#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311.2111"/>
  <p:tag name="ORIGINALWIDTH" val="670.4162"/>
  <p:tag name="LATEXADDIN" val="\documentclass{article}&#10;\usepackage{amsmath}&#10;\pagestyle{empty}&#10;\begin{document}&#10;&#10;&#10;$$\bar V = \frac{4 Q}{\pi D_{Pipe}^2}$$&#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628.4214"/>
  <p:tag name="LATEXADDIN" val="\documentclass{article}&#10;\usepackage{amsmath}&#10;\pagestyle{empty}&#10;\begin{document}&#10;&#10;$$H_e = D_{Pipe}$$&#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401.1998"/>
  <p:tag name="ORIGINALWIDTH" val="1482.565"/>
  <p:tag name="LATEXADDIN" val="\documentclass{article}&#10;\usepackage{amsmath}&#10;\pagestyle{empty}&#10;\begin{document}&#10;&#10;$$\nu \bar G^2 = \frac{K_e}{2 D_{Pipe}} \left( \frac{4 Q}{\pi D_{Pipe}^2} \right)^3$$&#10;&#10;&#10;\end{document}"/>
  <p:tag name="IGUANATEXSIZE" val="20"/>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49.569"/>
  <p:tag name="LATEXADDIN" val="\documentclass{article}&#10;\usepackage{amsmath}&#10;\pagestyle{empty}&#10;\begin{document}&#10;&#10;$$D_{Pipe} = \left[ \frac{K_e}{2 \nu \bar G^2} \left( \frac{4 Q}{\pi} \right)^3 \right]^\frac{1}{7}$$&#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419.9475"/>
  <p:tag name="ORIGINALWIDTH" val="976.3779"/>
  <p:tag name="LATEXADDIN" val="\documentclass{article}&#10;\usepackage{amsmath}&#10;\pagestyle{empty}&#10;\begin{document}&#10;&#10;&#10;$$\bar \varepsilon = \left( \frac{g H L_{Floc}}{\alpha_\varepsilon ^\frac{1}{6} \psi_{Floc}} \right)^\frac{3}{2}$$&#10;&#10;\end{document}"/>
  <p:tag name="IGUANATEXSIZE" val="20"/>
  <p:tag name="IGUANATEXCURSOR" val="196"/>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460.817"/>
  <p:tag name="LATEXADDIN" val="\documentclass{article}&#10;\usepackage{amsmath}&#10;\pagestyle{empty}&#10;\begin{document}&#10;&#10;$$S = \left[ \frac{K_{Exp}}{2 \Pi_{HS_{Max}} \bar \varepsilon} \left( \frac{Q}{W} \right)^3 \right]^\frac{1}{4}$$&#10;&#10;&#10;\end{document}"/>
  <p:tag name="IGUANATEXSIZE" val="20"/>
  <p:tag name="IGUANATEXCURSOR" val="19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1.73976"/>
  <p:tag name="ORIGINALWIDTH" val="143.982"/>
  <p:tag name="LATEXADDIN" val="\documentclass{article}&#10;\usepackage{amsmath}&#10;\pagestyle{empty}&#10;\begin{document}&#10;&#10;$$\eta_K$$&#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10;$$\left( \frac{\varepsilon}{\nu} \right)^\frac{1}{2}$$&#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10;$$v_r \approx \Lambda G$$&#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599.1751"/>
  <p:tag name="LATEXADDIN" val="\documentclass{article}&#10;\usepackage{amsmath}&#10;\pagestyle{empty}&#10;\begin{document}&#10;&#10;$$\bar \varepsilon = K \frac{\bar V^2}{2} \frac{1}{\theta}$$&#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3.4045"/>
  <p:tag name="LATEXADDIN" val="\documentclass{article}&#10;\usepackage{amsmath}&#10;\pagestyle{empty}&#10;\begin{document}&#10;&#10;$$\nu G_{CS}^2 = \frac{K \bar V^3}{2 H_e}$$&#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58.83"/>
  <p:tag name="LATEXADDIN" val="\documentclass{article}&#10;\usepackage{amsmath}&#10;\pagestyle{empty}&#10;\begin{document}&#10;&#10;$$G_{CS} = \sqrt{ \frac{K}{2 \nu H_e} \left( \frac{Q}{W S} \right)^3}$$&#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2 H_e \nu G_{CS}^2} \right)^\frac{1}{3}$$&#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end{document}"/>
  <p:tag name="IGUANATEXSIZE" val="24"/>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3.097"/>
  <p:tag name="LATEXADDIN" val="\documentclass{article}&#10;\usepackage{amsmath}&#10;\pagestyle{empty}&#10;\begin{document}&#10;&#10;$$\nu G_{CS}^2 = \frac{K}{2 H_e} \left( \frac{Q}{W S} \right)^3$$&#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2 H_e \nu G_{CS}^2} \right)^\frac{1}{3}$$&#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48.256"/>
  <p:tag name="LATEXADDIN" val="\documentclass{article}&#10;\usepackage{amsmath}&#10;\pagestyle{empty}&#10;\begin{document}&#10;&#10;$$H_{e_{Max}} = \left[ \frac{K}{2 \nu G_{CS}^2} \left( \frac{Q \Pi_{HS_{Max}}}{W} \right)^3 \right]^\frac{1}{4}$$&#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41.845"/>
  <p:tag name="LATEXADDIN" val="\documentclass{article}&#10;\usepackage{amsmath}&#10;\pagestyle{empty}&#10;\begin{document}&#10;&#10;$$S = \left( \frac{K}{2 H_e G_{CS}^2 \nu } \right)^\frac{1}{3} \frac{Q}{W}$$&#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694.4132"/>
  <p:tag name="LATEXADDIN" val="\documentclass{article}&#10;\usepackage{amsmath}&#10;\pagestyle{empty}&#10;\begin{document}&#10;&#10;$$\bar \varepsilon = K \frac{\bar V^2}{2} \frac{\bar V}{H_e}$$&#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48.331"/>
  <p:tag name="LATEXADDIN" val="\documentclass{article}&#10;\usepackage{amsmath}&#10;\pagestyle{empty}&#10;\begin{document}&#10;&#10;$$G_{CS} \theta_e = \frac{H_e}{\bar V} \sqrt{ \frac{K}{\nu} \frac{\bar V^2}{2} \frac{\bar V}{H_e}}$$&#10;&#10;&#10;\end{document}"/>
  <p:tag name="IGUANATEXSIZE" val="24"/>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5.369"/>
  <p:tag name="LATEXADDIN" val="\documentclass{article}&#10;\usepackage{amsmath}&#10;\pagestyle{empty}&#10;\begin{document}&#10;&#10;$$G_{CS} \theta_e = \sqrt{ \frac{H_e K \bar V}{2 \nu}}$$&#10;&#10;&#10;\end{document}"/>
  <p:tag name="IGUANATEXSIZE" val="24"/>
  <p:tag name="IGUANATEXCURSOR" val="119"/>
  <p:tag name="TRANSPARENCY" val="True"/>
  <p:tag name="FILENAME" val=""/>
  <p:tag name="LATEXENGINEID" val="0"/>
  <p:tag name="TEMPFOLDER" val="c:\temp\"/>
  <p:tag name="LATEXFORMHEIGHT" val="324.6"/>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43.87"/>
  <p:tag name="LATEXADDIN" val="\documentclass{article}&#10;\usepackage{amsmath}&#10;\pagestyle{empty}&#10;\begin{document}&#10;&#10;$$G_{CS} \theta_e = \sqrt{ \frac{H_e K Q}{2\nu W S}}$$&#10;&#10;&#10;\end{document}"/>
  <p:tag name="IGUANATEXSIZE" val="24"/>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1727.784"/>
  <p:tag name="LATEXADDIN" val="\documentclass{article}&#10;\usepackage{amsmath}&#10;\pagestyle{empty}&#10;\begin{document}&#10;&#10;$$K = \left( \frac{1}{\Pi_{VCBaffle}} - 1 \right)^2 = 2.56$$&#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2 H_e \nu G_{CS}^2} \right)^\frac{1}{3}$$&#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11.548"/>
  <p:tag name="LATEXADDIN" val="\documentclass{article}&#10;\usepackage{amsmath}&#10;\pagestyle{empty}&#10;\begin{document}&#10;&#10;$$Q = \frac{W_{Max}H_e}{\Pi_{HS_{Min}} } \left( \frac{2 H_e \nu G_{CS}^2}{K}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571.803"/>
  <p:tag name="LATEXADDIN" val="\documentclass{article}&#10;\usepackage{amsmath}&#10;\pagestyle{empty}&#10;\begin{document}&#10;&#10;$$Q = \frac{W_{Max}H_e}{\Pi_{HS_{Min}} } \left( \frac{2 H_e  g^2 h_e^2}{K(G\theta)^2 \nu} \right)^\frac{1}{3}$$&#10;&#10;\end{document}"/>
  <p:tag name="IGUANATEXSIZE" val="24"/>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580.052"/>
  <p:tag name="LATEXADDIN" val="\documentclass{article}&#10;\usepackage{amsmath}&#10;\pagestyle{empty}&#10;\begin{document}&#10;&#10;$$G_{CS}^2 \nu \theta = g h_{Floc} = \sum K_e \frac{V^2}{2}$$&#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07.349"/>
  <p:tag name="LATEXADDIN" val="\documentclass{article}&#10;\usepackage{amsmath}&#10;\pagestyle{empty}&#10;\begin{document}&#10;&#10;$$\varepsilon_{Max} = \Pi_{JetPlane}\frac{   \bar v_{Jet} ^3}{S_{Jet}}$$&#10;&#10;&#10;\end{document}"/>
  <p:tag name="IGUANATEXSIZE" val="24"/>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06.1867"/>
  <p:tag name="LATEXADDIN" val="\documentclass{article}&#10;\usepackage{amsmath}&#10;\pagestyle{empty}&#10;\begin{document}&#10;&#10;$$\Pi _{JetPlane}$$&#10;&#10;&#10;\end{document}"/>
  <p:tag name="IGUANATEXSIZE" val="24"/>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61.2725"/>
  <p:tag name="ORIGINALWIDTH" val="416.3081"/>
  <p:tag name="LATEXADDIN" val="\documentclass{article}&#10;\usepackage{amsmath}&#10;\pagestyle{empty}&#10;\begin{document}&#10;&#10;$\bar v = \frac{Q}{SW}$&#10;&#10;&#10;\end{document}"/>
  <p:tag name="IGUANATEXSIZE" val="24"/>
  <p:tag name="IGUANATEXCURSOR" val="80"/>
  <p:tag name="TRANSPARENCY" val="True"/>
  <p:tag name="FILENAME" val=""/>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9.715"/>
  <p:tag name="ORIGINALWIDTH" val="979.3776"/>
  <p:tag name="LATEXADDIN" val="\documentclass{article}&#10;\usepackage{amsmath}&#10;\pagestyle{empty}&#10;\begin{document}&#10;&#10;$$\bar v_{Jet} = \frac{\bar v}{\Pi_{VCBaffl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330.7086"/>
  <p:tag name="ORIGINALWIDTH" val="2007.499"/>
  <p:tag name="LATEXADDIN" val="\documentclass{article}&#10;\usepackage{amsmath}&#10;\pagestyle{empty}&#10;\begin{document}&#10;&#10;$$\varepsilon_{Max} = \frac{\Pi_{JetPlane}}{S \Pi_{VCBaffle}} \left( \frac{ \bar v}{\Pi_{VCBaffle}} \right)^3$$&#10;&#10;&#10;\end{document}"/>
  <p:tag name="IGUANATEXSIZE" val="24"/>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051.369"/>
  <p:tag name="LATEXADDIN" val="\documentclass{article}&#10;\usepackage{amsmath}&#10;\pagestyle{empty}&#10;\begin{document}&#10;&#10;$$S_{Jet} = S \Pi_{VCBaffle}$$&#10;&#10;&#10;\end{document}"/>
  <p:tag name="IGUANATEXSIZE" val="24"/>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136.108"/>
  <p:tag name="LATEXADDIN" val="\documentclass{article}&#10;\usepackage{amsmath}&#10;\pagestyle{empty}&#10;\begin{document}&#10;&#10;$\bar \varepsilon = K_e \frac{\bar v^2}{2} \frac{1}{\theta_B} = \frac{K_e}{2} \frac{\bar v^3}{H_e}$&#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368.579"/>
  <p:tag name="LATEXADDIN" val="\documentclass{article}&#10;\usepackage{amsmath}&#10;\pagestyle{empty}&#10;\begin{document}&#10;&#10;$$\Pi_{\bar \epsilon}^{\epsilon_{Max}} = \frac{\Pi_{JetPlane}}{\Pi_{VCBaffle}^4} \frac{2 H_e}{K_e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4.9456"/>
  <p:tag name="LATEXADDIN" val="\documentclass{article}&#10;\usepackage{amsmath}&#10;\pagestyle{empty}&#10;\begin{document}&#10;&#10;$$\theta_B = \frac{H}{\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6"/>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2287.214"/>
  <p:tag name="LATEXADDIN" val="\documentclass{article}&#10;\usepackage{amsmath}&#10;\pagestyle{empty}&#10;\begin{document}&#10;&#10;&#10;$$\alpha_\varepsilon = \frac{1}{S \Pi_{VCBaffle}} \left( \frac{\Pi_{PlaneJet} \bar V}{\Pi_{VCBaffle}} \right)^3 \frac{2 H}{K_B \bar V^3}$$&#10;&#10;\end{document}"/>
  <p:tag name="IGUANATEXSIZE" val="20"/>
  <p:tag name="IGUANATEXCURSOR" val="22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8"/>
  <p:tag name="TRANSPARENCY" val="True"/>
  <p:tag name="FILENAME" val=""/>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859.3926"/>
  <p:tag name="LATEXADDIN" val="\documentclass{article}&#10;\usepackage{amsmath}&#10;\pagestyle{empty}&#10;\begin{document}&#10;&#10;$$\frac{\Pi_{JetPlane}}{\Pi_{VCBaffle}^4} \frac{2 H_e}{K_e S}$$&#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24.372"/>
  <p:tag name="LATEXADDIN" val="\documentclass{article}&#10;\usepackage{amsmath}&#10;\pagestyle{empty}&#10;\begin{document}&#10;&#10;$$\Pi _{JetPlane} = 0.0124$$&#10;&#10;&#10;\end{document}"/>
  <p:tag name="IGUANATEXSIZE" val="24"/>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0146"/>
  <p:tag name="ORIGINALWIDTH" val="505.5706"/>
  <p:tag name="LATEXADDIN" val="\documentclass{article}&#10;\usepackage{amsmath}&#10;\pagestyle{empty}&#10;\begin{document}&#10;&#10;$\Pi _{JetPlane}$&#10;&#10;&#10;\end{document}"/>
  <p:tag name="IGUANATEXSIZE" val="24"/>
  <p:tag name="IGUANATEXCURSOR" val="97"/>
  <p:tag name="TRANSPARENCY" val="True"/>
  <p:tag name="FILENAME" val=""/>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2.733"/>
  <p:tag name="LATEXADDIN" val="\documentclass{article}&#10;\usepackage{amsmath}&#10;\pagestyle{empty}&#10;\begin{document}&#10;&#10;&#10;$$\Pi_{JetPlane} = \left( &#10;  \Pi_{\bar \epsilon}^{\epsilon_{Max}} \Pi_{VCBaffle}^4 \frac{K_e}{2} \frac{S}{H_e} &#10;  \right)$$&#10;&#10;&#10;\end{document}"/>
  <p:tag name="IGUANATEXSIZE" val="24"/>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 \epsilon}^{\epsilon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204317</TotalTime>
  <Words>3722</Words>
  <Application>Microsoft Office PowerPoint</Application>
  <PresentationFormat>On-screen Show (4:3)</PresentationFormat>
  <Paragraphs>428</Paragraphs>
  <Slides>55</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Cambria Math</vt:lpstr>
      <vt:lpstr>Candara</vt:lpstr>
      <vt:lpstr>Times New Roman</vt:lpstr>
      <vt:lpstr>Century Gothic</vt:lpstr>
      <vt:lpstr>Symbol</vt:lpstr>
      <vt:lpstr>Wingdings</vt:lpstr>
      <vt:lpstr>Arial</vt:lpstr>
      <vt:lpstr>Lecture 4540 2016</vt:lpstr>
      <vt:lpstr>Equation</vt:lpstr>
      <vt:lpstr>Flocculator Design</vt:lpstr>
      <vt:lpstr>Floc model for viscous dominated collisions</vt:lpstr>
      <vt:lpstr>Overview</vt:lpstr>
      <vt:lpstr>PowerPoint Presentation</vt:lpstr>
      <vt:lpstr>PowerPoint Presentation</vt:lpstr>
      <vt:lpstr>Vena Contracta around a bend?</vt:lpstr>
      <vt:lpstr>Vena Contracta (PVC ) Conclusions </vt:lpstr>
      <vt:lpstr>Head Loss coefficient for a Baffle</vt:lpstr>
      <vt:lpstr>Flocculator Efficiency</vt:lpstr>
      <vt:lpstr>Less efficient for H_e∕S&gt;5</vt:lpstr>
      <vt:lpstr>Simplify flocculator design by designing for high efficiency</vt:lpstr>
      <vt:lpstr>Obstacles and He/S vs H/S</vt:lpstr>
      <vt:lpstr>Our Approach: Always efficient</vt:lpstr>
      <vt:lpstr>Viscous collisions or inertial collisions</vt:lpstr>
      <vt:lpstr>Collision Potential</vt:lpstr>
      <vt:lpstr>Unknowns</vt:lpstr>
      <vt:lpstr>Design Considerations</vt:lpstr>
      <vt:lpstr>More 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(as of 2016) Start with h_Floc and GCSq</vt:lpstr>
      <vt:lpstr>Viscous Collision Potential per Flow Expansion (bottom-up perspective)</vt:lpstr>
      <vt:lpstr>Maximum Flow for Vertical Flow Flocculators</vt:lpstr>
      <vt:lpstr>Almost Real Designs (Flocculator exit depth of 2 m)</vt:lpstr>
      <vt:lpstr>Design Scaling  (Design Engine version 7099)</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Reflection Questions</vt:lpstr>
      <vt:lpstr>Why is the AguaClara design so different from traditional designs?</vt:lpstr>
      <vt:lpstr>Conclusions</vt:lpstr>
      <vt:lpstr>The Energy Dissipation Rate isn’t uniform</vt:lpstr>
      <vt:lpstr>Estimating the ratio</vt:lpstr>
      <vt:lpstr>Estimating</vt:lpstr>
      <vt:lpstr>Results of the CFD analysis and our model equations</vt:lpstr>
      <vt:lpstr>Use a Pipe with orifices to make a flocculator for small flows (S=D)</vt:lpstr>
      <vt:lpstr>Estimate the orifice diameter</vt:lpstr>
      <vt:lpstr>Estimate the orifice diameter using the required value of Ke given the actual pipe ID</vt:lpstr>
      <vt:lpstr>Use a Pipe with orifices to make a flocculator for small flows (H = 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6725</cp:revision>
  <cp:lastPrinted>2017-10-01T14:51:00Z</cp:lastPrinted>
  <dcterms:created xsi:type="dcterms:W3CDTF">2009-05-27T15:44:15Z</dcterms:created>
  <dcterms:modified xsi:type="dcterms:W3CDTF">2020-06-03T12:04:52Z</dcterms:modified>
</cp:coreProperties>
</file>